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69" r:id="rId3"/>
    <p:sldId id="257" r:id="rId4"/>
    <p:sldId id="260" r:id="rId5"/>
    <p:sldId id="272" r:id="rId6"/>
    <p:sldId id="271" r:id="rId7"/>
    <p:sldId id="267" r:id="rId8"/>
    <p:sldId id="273" r:id="rId9"/>
    <p:sldId id="299" r:id="rId10"/>
    <p:sldId id="274" r:id="rId11"/>
    <p:sldId id="293" r:id="rId12"/>
    <p:sldId id="261" r:id="rId13"/>
    <p:sldId id="295" r:id="rId14"/>
    <p:sldId id="311" r:id="rId15"/>
    <p:sldId id="298" r:id="rId16"/>
    <p:sldId id="275" r:id="rId17"/>
    <p:sldId id="268" r:id="rId18"/>
    <p:sldId id="312" r:id="rId19"/>
    <p:sldId id="300" r:id="rId20"/>
    <p:sldId id="264" r:id="rId21"/>
    <p:sldId id="259" r:id="rId22"/>
    <p:sldId id="303" r:id="rId23"/>
    <p:sldId id="285" r:id="rId24"/>
    <p:sldId id="316" r:id="rId25"/>
    <p:sldId id="292" r:id="rId26"/>
    <p:sldId id="304" r:id="rId27"/>
    <p:sldId id="289" r:id="rId28"/>
    <p:sldId id="288" r:id="rId29"/>
    <p:sldId id="307" r:id="rId30"/>
    <p:sldId id="258" r:id="rId31"/>
    <p:sldId id="305" r:id="rId32"/>
    <p:sldId id="315" r:id="rId33"/>
    <p:sldId id="286" r:id="rId34"/>
    <p:sldId id="279" r:id="rId35"/>
    <p:sldId id="280" r:id="rId36"/>
    <p:sldId id="296" r:id="rId37"/>
    <p:sldId id="287" r:id="rId38"/>
    <p:sldId id="277" r:id="rId39"/>
    <p:sldId id="278" r:id="rId40"/>
    <p:sldId id="282" r:id="rId41"/>
    <p:sldId id="256" r:id="rId42"/>
    <p:sldId id="281" r:id="rId43"/>
    <p:sldId id="297" r:id="rId44"/>
    <p:sldId id="283" r:id="rId45"/>
    <p:sldId id="276" r:id="rId46"/>
    <p:sldId id="284" r:id="rId47"/>
    <p:sldId id="262" r:id="rId48"/>
    <p:sldId id="31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2861" autoAdjust="0"/>
    <p:restoredTop sz="94628" autoAdjust="0"/>
  </p:normalViewPr>
  <p:slideViewPr>
    <p:cSldViewPr>
      <p:cViewPr varScale="1">
        <p:scale>
          <a:sx n="97" d="100"/>
          <a:sy n="97" d="100"/>
        </p:scale>
        <p:origin x="-114" y="-6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BA5DE6-0D81-4D25-BCE1-A64263E6DB8E}" type="datetimeFigureOut">
              <a:rPr lang="en-US" smtClean="0"/>
              <a:pPr/>
              <a:t>4/6/2015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62EE05-059A-43A1-A6E1-FAC8939F1A7C}" type="slidenum">
              <a:rPr lang="en-US" smtClean="0"/>
              <a:pPr/>
              <a:t>‹#›</a:t>
            </a:fld>
            <a:endParaRPr lang="en-US"/>
          </a:p>
        </p:txBody>
      </p:sp>
    </p:spTree>
    <p:extLst>
      <p:ext uri="{BB962C8B-B14F-4D97-AF65-F5344CB8AC3E}">
        <p14:creationId xmlns:p14="http://schemas.microsoft.com/office/powerpoint/2010/main" val="344208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2EE05-059A-43A1-A6E1-FAC8939F1A7C}" type="slidenum">
              <a:rPr lang="en-US" smtClean="0"/>
              <a:pPr/>
              <a:t>11</a:t>
            </a:fld>
            <a:endParaRPr lang="en-US"/>
          </a:p>
        </p:txBody>
      </p:sp>
    </p:spTree>
    <p:extLst>
      <p:ext uri="{BB962C8B-B14F-4D97-AF65-F5344CB8AC3E}">
        <p14:creationId xmlns:p14="http://schemas.microsoft.com/office/powerpoint/2010/main" val="251585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p:cNvSpPr>
          <p:nvPr>
            <p:ph type="body"/>
          </p:nvPr>
        </p:nvSpPr>
        <p:spPr>
          <a:xfrm>
            <a:off x="685800" y="4343520"/>
            <a:ext cx="5486130" cy="4114560"/>
          </a:xfrm>
          <a:prstGeom prst="rect">
            <a:avLst/>
          </a:prstGeom>
        </p:spPr>
        <p:txBody>
          <a:bodyPr/>
          <a:lstStyle/>
          <a:p>
            <a:r>
              <a:rPr lang="en-US"/>
              <a:t>There were a number of these dry casks at the Fukushima nuclear plants and they were not affected by the earthquake or tsunami. This is the safest way we have to store nuclear waste at this time. </a:t>
            </a:r>
            <a:endParaRPr/>
          </a:p>
          <a:p>
            <a:endParaRPr/>
          </a:p>
          <a:p>
            <a:endParaRPr/>
          </a:p>
          <a:p>
            <a:r>
              <a:rPr lang="en-US"/>
              <a:t>*********</a:t>
            </a:r>
            <a:endParaRPr/>
          </a:p>
          <a:p>
            <a:r>
              <a:rPr lang="en-US"/>
              <a:t>There is not real time heat and real time radiation monitoring.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7271E2-2281-47E0-A4F0-5F7DD061FCF8}" type="slidenum">
              <a:rPr lang="en-US" smtClean="0"/>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type="body"/>
          </p:nvPr>
        </p:nvSpPr>
        <p:spPr>
          <a:xfrm>
            <a:off x="685800" y="4343520"/>
            <a:ext cx="5486130" cy="4114560"/>
          </a:xfrm>
          <a:prstGeom prst="rect">
            <a:avLst/>
          </a:prstGeom>
        </p:spPr>
        <p:txBody>
          <a:bodyPr/>
          <a:lstStyle/>
          <a:p>
            <a:r>
              <a:rPr lang="en-US"/>
              <a:t>Whether or not they’re all climate induced, we’ve experienced many extremely severe and unpredictable storms, droughts, fires, and heat waves in the last decade. These events have resulted in many injuries, crop failures, wildlife disruption, and economic hardships. To some degree severe storms can be expected. However, as many learned from Katrina, though the government and industry may be aware of poor infrastructure and the risk of severe weather events, they are not preparing for the health and safety of all people. Nuclear plants are especially vulnerable. Already an unexpected weather event resulted in the largest nuclear disaster in history. </a:t>
            </a:r>
            <a:endParaRPr/>
          </a:p>
        </p:txBody>
      </p:sp>
      <p:sp>
        <p:nvSpPr>
          <p:cNvPr id="397" name="TextShape 2"/>
          <p:cNvSpPr txBox="1"/>
          <p:nvPr/>
        </p:nvSpPr>
        <p:spPr>
          <a:xfrm>
            <a:off x="3884490" y="8685120"/>
            <a:ext cx="2971620" cy="456960"/>
          </a:xfrm>
          <a:prstGeom prst="rect">
            <a:avLst/>
          </a:prstGeom>
        </p:spPr>
        <p:txBody>
          <a:bodyPr anchor="b"/>
          <a:lstStyle/>
          <a:p>
            <a:pPr algn="r">
              <a:lnSpc>
                <a:spcPct val="100000"/>
              </a:lnSpc>
            </a:pPr>
            <a:fld id="{C584D0E1-39D5-4A47-8339-714C217F0FFB}" type="slidenum">
              <a:rPr lang="en-US" sz="1200"/>
              <a:pPr algn="r">
                <a:lnSpc>
                  <a:spcPct val="100000"/>
                </a:lnSpc>
              </a:pPr>
              <a:t>16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p:cNvSpPr>
          <p:nvPr>
            <p:ph type="body"/>
          </p:nvPr>
        </p:nvSpPr>
        <p:spPr>
          <a:xfrm>
            <a:off x="685800" y="4343520"/>
            <a:ext cx="5486130" cy="4114560"/>
          </a:xfrm>
          <a:prstGeom prst="rect">
            <a:avLst/>
          </a:prstGeom>
        </p:spPr>
        <p:txBody>
          <a:bodyPr/>
          <a:lstStyle/>
          <a:p>
            <a:r>
              <a:rPr lang="en-US" dirty="0"/>
              <a:t>The studies analyzed by the BEIR report showed that female bodied people are significantly more affected by radiation, a fact which continues to be stunningly underreported. </a:t>
            </a:r>
            <a:r>
              <a:rPr lang="en-US" b="1" dirty="0"/>
              <a:t>All female bodied people have a right to know this, please share this information with your friends and family. </a:t>
            </a:r>
            <a:endParaRPr dirty="0"/>
          </a:p>
          <a:p>
            <a:endParaRPr dirty="0"/>
          </a:p>
          <a:p>
            <a:r>
              <a:rPr lang="en-US" dirty="0"/>
              <a:t>It has been long known that children are significantly less resistant to radiation, but it is now understood that female children are 50% less resistant than male children. The reasons for this discrepancy in effects are not scientifically known. </a:t>
            </a:r>
            <a:endParaRPr dirty="0"/>
          </a:p>
        </p:txBody>
      </p:sp>
      <p:sp>
        <p:nvSpPr>
          <p:cNvPr id="433" name="TextShape 2"/>
          <p:cNvSpPr txBox="1"/>
          <p:nvPr/>
        </p:nvSpPr>
        <p:spPr>
          <a:xfrm>
            <a:off x="3884490" y="8685120"/>
            <a:ext cx="2971620" cy="456960"/>
          </a:xfrm>
          <a:prstGeom prst="rect">
            <a:avLst/>
          </a:prstGeom>
        </p:spPr>
        <p:txBody>
          <a:bodyPr anchor="b"/>
          <a:lstStyle/>
          <a:p>
            <a:pPr algn="r">
              <a:lnSpc>
                <a:spcPct val="100000"/>
              </a:lnSpc>
            </a:pPr>
            <a:fld id="{DDAED947-BB93-4DD2-9BE8-2B73412032B1}" type="slidenum">
              <a:rPr lang="en-US" sz="1200"/>
              <a:pPr algn="r">
                <a:lnSpc>
                  <a:spcPct val="100000"/>
                </a:lnSpc>
              </a:pPr>
              <a:t>22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p:cNvSpPr>
          <p:nvPr>
            <p:ph type="body"/>
          </p:nvPr>
        </p:nvSpPr>
        <p:spPr>
          <a:xfrm>
            <a:off x="685800" y="4343520"/>
            <a:ext cx="5486130" cy="4114560"/>
          </a:xfrm>
          <a:prstGeom prst="rect">
            <a:avLst/>
          </a:prstGeom>
        </p:spPr>
        <p:txBody>
          <a:bodyPr/>
          <a:lstStyle/>
          <a:p>
            <a:pPr>
              <a:lnSpc>
                <a:spcPct val="100000"/>
              </a:lnSpc>
            </a:pPr>
            <a:r>
              <a:rPr lang="en-US"/>
              <a:t>Radioactivity moves through the cycles of Nature and Life – reaching us – the picture shows a white middle aged man, which is appropriate since all radiation standards assume a white middle aged healthy man is the one getting the dose, since they were written for bomb-workers and reactor workers</a:t>
            </a:r>
            <a:endParaRPr/>
          </a:p>
        </p:txBody>
      </p:sp>
      <p:sp>
        <p:nvSpPr>
          <p:cNvPr id="431" name="TextShape 2"/>
          <p:cNvSpPr txBox="1"/>
          <p:nvPr/>
        </p:nvSpPr>
        <p:spPr>
          <a:xfrm>
            <a:off x="3884490" y="8685120"/>
            <a:ext cx="2971620" cy="456960"/>
          </a:xfrm>
          <a:prstGeom prst="rect">
            <a:avLst/>
          </a:prstGeom>
        </p:spPr>
        <p:txBody>
          <a:bodyPr anchor="b"/>
          <a:lstStyle/>
          <a:p>
            <a:pPr algn="r">
              <a:lnSpc>
                <a:spcPct val="100000"/>
              </a:lnSpc>
            </a:pPr>
            <a:fld id="{5A4FA441-8668-4F94-B5D9-6F81DE5DBACE}" type="slidenum">
              <a:rPr lang="en-US" sz="1200">
                <a:latin typeface="Arial"/>
              </a:rPr>
              <a:pPr algn="r">
                <a:lnSpc>
                  <a:spcPct val="100000"/>
                </a:lnSpc>
              </a:pPr>
              <a:t>24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p:cNvSpPr>
          <p:nvPr>
            <p:ph type="body"/>
          </p:nvPr>
        </p:nvSpPr>
        <p:spPr>
          <a:xfrm>
            <a:off x="685800" y="4343520"/>
            <a:ext cx="5486130" cy="4114560"/>
          </a:xfrm>
          <a:prstGeom prst="rect">
            <a:avLst/>
          </a:prstGeom>
        </p:spPr>
        <p:txBody>
          <a:bodyPr/>
          <a:lstStyle/>
          <a:p>
            <a:pPr>
              <a:lnSpc>
                <a:spcPct val="100000"/>
              </a:lnSpc>
            </a:pPr>
            <a:r>
              <a:rPr lang="en-US"/>
              <a:t>Heavily deformed scorpion fly found near a nuclear-power plant in Switzerland.    ( (Plant Leibstadt (1988). Reuenthal, Switzerland, (Panorpa communis) )</a:t>
            </a:r>
            <a:endParaRPr/>
          </a:p>
          <a:p>
            <a:pPr>
              <a:lnSpc>
                <a:spcPct val="100000"/>
              </a:lnSpc>
            </a:pPr>
            <a:endParaRPr/>
          </a:p>
          <a:p>
            <a:pPr>
              <a:lnSpc>
                <a:spcPct val="100000"/>
              </a:lnSpc>
            </a:pPr>
            <a:r>
              <a:rPr lang="en-US"/>
              <a:t>This insect is an example of WHY we are concerned about nuclear energy – radiation hurts our cells. Specifically radiation can damage DNA. Damage to DNA can cause problems in fertility, reproduction, immune system function, and also causes cancer – including fatal cancer.</a:t>
            </a:r>
            <a:endParaRPr/>
          </a:p>
          <a:p>
            <a:pPr>
              <a:lnSpc>
                <a:spcPct val="100000"/>
              </a:lnSpc>
            </a:pPr>
            <a:endParaRPr/>
          </a:p>
          <a:p>
            <a:pPr>
              <a:lnSpc>
                <a:spcPct val="100000"/>
              </a:lnSpc>
            </a:pPr>
            <a:endParaRPr/>
          </a:p>
          <a:p>
            <a:pPr>
              <a:lnSpc>
                <a:spcPct val="100000"/>
              </a:lnSpc>
            </a:pPr>
            <a:endParaRPr/>
          </a:p>
        </p:txBody>
      </p:sp>
      <p:sp>
        <p:nvSpPr>
          <p:cNvPr id="415" name="TextShape 2"/>
          <p:cNvSpPr txBox="1"/>
          <p:nvPr/>
        </p:nvSpPr>
        <p:spPr>
          <a:xfrm>
            <a:off x="3884490" y="8685120"/>
            <a:ext cx="2971620" cy="456960"/>
          </a:xfrm>
          <a:prstGeom prst="rect">
            <a:avLst/>
          </a:prstGeom>
        </p:spPr>
        <p:txBody>
          <a:bodyPr anchor="b"/>
          <a:lstStyle/>
          <a:p>
            <a:pPr algn="r">
              <a:lnSpc>
                <a:spcPct val="100000"/>
              </a:lnSpc>
            </a:pPr>
            <a:fld id="{DBFFA393-9FFD-479F-A3CF-9651484BA9DB}" type="slidenum">
              <a:rPr lang="en-US" sz="1200"/>
              <a:pPr algn="r">
                <a:lnSpc>
                  <a:spcPct val="100000"/>
                </a:lnSpc>
              </a:pPr>
              <a:t>26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p:cNvSpPr>
          <p:nvPr>
            <p:ph type="body"/>
          </p:nvPr>
        </p:nvSpPr>
        <p:spPr>
          <a:xfrm>
            <a:off x="685800" y="4343520"/>
            <a:ext cx="5486130" cy="4114560"/>
          </a:xfrm>
          <a:prstGeom prst="rect">
            <a:avLst/>
          </a:prstGeom>
        </p:spPr>
        <p:txBody>
          <a:bodyPr/>
          <a:lstStyle/>
          <a:p>
            <a:pPr>
              <a:lnSpc>
                <a:spcPct val="90000"/>
              </a:lnSpc>
            </a:pPr>
            <a:r>
              <a:rPr lang="en-US" sz="1100">
                <a:solidFill>
                  <a:srgbClr val="000000"/>
                </a:solidFill>
              </a:rPr>
              <a:t>Radioactive elements decay by emitting energy in the form of radioactive particles and rays. As radiation is given off, other elements (some radioactive and some stable) are formed.
The </a:t>
            </a:r>
            <a:r>
              <a:rPr lang="en-US" sz="1100" b="1">
                <a:solidFill>
                  <a:srgbClr val="000000"/>
                </a:solidFill>
              </a:rPr>
              <a:t>Half-Life is the time it takes for HALF of the radioactive </a:t>
            </a:r>
            <a:r>
              <a:rPr lang="en-US" sz="1100">
                <a:solidFill>
                  <a:srgbClr val="000000"/>
                </a:solidFill>
              </a:rPr>
              <a:t>element to decay (give off half of its radioactivity) [6].
Different radioactive elements have different half-lives.
The </a:t>
            </a:r>
            <a:r>
              <a:rPr lang="en-US" sz="1100" b="1">
                <a:solidFill>
                  <a:srgbClr val="000000"/>
                </a:solidFill>
              </a:rPr>
              <a:t>Hazardous Life of a radioactive element is about 10 or </a:t>
            </a:r>
            <a:r>
              <a:rPr lang="en-US" sz="1100">
                <a:solidFill>
                  <a:srgbClr val="000000"/>
                </a:solidFill>
              </a:rPr>
              <a:t>20 Half-Lives. It is the time it takes for the radioactivity to decay to a thousandth or millionth of its original amount….there is no truly “safe” level. (It is best to measure
the amount of radiation after 10 or 20 half-lives before releasing waste from active controls.)
</a:t>
            </a:r>
            <a:r>
              <a:rPr lang="en-US" sz="1100" b="1">
                <a:solidFill>
                  <a:srgbClr val="000000"/>
                </a:solidFill>
              </a:rPr>
              <a:t>Reactor waste remains hazardous for a very long time. Most medical waste from treatment and diagnosis is hazardous for </a:t>
            </a:r>
            <a:r>
              <a:rPr lang="en-US" sz="1100">
                <a:solidFill>
                  <a:srgbClr val="000000"/>
                </a:solidFill>
              </a:rPr>
              <a:t>a very short time</a:t>
            </a:r>
            <a:r>
              <a:rPr lang="en-US" sz="1100" b="1">
                <a:solidFill>
                  <a:srgbClr val="000000"/>
                </a:solidFill>
              </a:rPr>
              <a:t>. Research and industrial waste can contain </a:t>
            </a:r>
            <a:r>
              <a:rPr lang="en-US" sz="1100">
                <a:solidFill>
                  <a:srgbClr val="000000"/>
                </a:solidFill>
              </a:rPr>
              <a:t>small amounts of some long-lived radioactive materials.
Among the radioactive elements commonly found in </a:t>
            </a:r>
            <a:r>
              <a:rPr lang="en-US" sz="1100" b="1">
                <a:solidFill>
                  <a:srgbClr val="000000"/>
                </a:solidFill>
              </a:rPr>
              <a:t>nuclear reactor "low-level" waste are:</a:t>
            </a:r>
            <a:endParaRPr/>
          </a:p>
          <a:p>
            <a:pPr>
              <a:lnSpc>
                <a:spcPct val="90000"/>
              </a:lnSpc>
            </a:pPr>
            <a:endParaRPr/>
          </a:p>
          <a:p>
            <a:pPr>
              <a:lnSpc>
                <a:spcPct val="90000"/>
              </a:lnSpc>
            </a:pPr>
            <a:r>
              <a:rPr lang="en-US" sz="1100" b="1">
                <a:solidFill>
                  <a:srgbClr val="000000"/>
                </a:solidFill>
              </a:rPr>
              <a:t>****</a:t>
            </a:r>
            <a:endParaRPr/>
          </a:p>
          <a:p>
            <a:pPr>
              <a:lnSpc>
                <a:spcPct val="90000"/>
              </a:lnSpc>
            </a:pPr>
            <a:r>
              <a:rPr lang="en-US" sz="1100">
                <a:solidFill>
                  <a:srgbClr val="000000"/>
                </a:solidFill>
              </a:rPr>
              <a:t>The vast majority of medical waste is hazardous for less than 8 months. Yet, it is in the same category as reactor waste that will be hazardous for hundreds of thousands to millions of
years. Clearly, the definition of "low-level radioactive waste" must be changed</a:t>
            </a:r>
            <a:r>
              <a:rPr lang="en-US" sz="1100" b="1">
                <a:solidFill>
                  <a:srgbClr val="000000"/>
                </a:solidFill>
              </a:rPr>
              <a:t>. It would make sense to redefine the more </a:t>
            </a:r>
            <a:r>
              <a:rPr lang="en-US" sz="1100">
                <a:solidFill>
                  <a:srgbClr val="000000"/>
                </a:solidFill>
              </a:rPr>
              <a:t>concentrated and/or longer-lived waste as high-level. Instead the trend by the US agencies (NRC and DOE) is to try to downgrade some high level waste to so-called “low-level.” Active recontainerization and operational control must be provided for the entire hazardous life of the waste, yet the regulations require only 100 years of passive institutional
control (10 CFR 61.59). Thus, waste hazardous longer than 100 years could be forgotten. Retrievability is essential.</a:t>
            </a:r>
            <a:endParaRPr/>
          </a:p>
        </p:txBody>
      </p:sp>
      <p:sp>
        <p:nvSpPr>
          <p:cNvPr id="423" name="TextShape 2"/>
          <p:cNvSpPr txBox="1"/>
          <p:nvPr/>
        </p:nvSpPr>
        <p:spPr>
          <a:xfrm>
            <a:off x="3884490" y="8685120"/>
            <a:ext cx="2971620" cy="456960"/>
          </a:xfrm>
          <a:prstGeom prst="rect">
            <a:avLst/>
          </a:prstGeom>
        </p:spPr>
        <p:txBody>
          <a:bodyPr anchor="b"/>
          <a:lstStyle/>
          <a:p>
            <a:pPr algn="r">
              <a:lnSpc>
                <a:spcPct val="100000"/>
              </a:lnSpc>
            </a:pPr>
            <a:fld id="{B2DA4010-52C6-4547-81B8-97F7D71947CE}" type="slidenum">
              <a:rPr lang="en-US" sz="1200"/>
              <a:pPr algn="r">
                <a:lnSpc>
                  <a:spcPct val="100000"/>
                </a:lnSpc>
              </a:pPr>
              <a:t>27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p:cNvSpPr>
          <p:nvPr>
            <p:ph type="body"/>
          </p:nvPr>
        </p:nvSpPr>
        <p:spPr>
          <a:xfrm>
            <a:off x="685800" y="4343520"/>
            <a:ext cx="5486130" cy="4114560"/>
          </a:xfrm>
          <a:prstGeom prst="rect">
            <a:avLst/>
          </a:prstGeom>
        </p:spPr>
        <p:txBody>
          <a:bodyPr/>
          <a:lstStyle/>
          <a:p>
            <a:r>
              <a:rPr lang="en-US"/>
              <a:t>Rio Algom Ambrosia Lake mill, New Mexico, USA (1958-1985)</a:t>
            </a:r>
            <a:endParaRPr/>
          </a:p>
          <a:p>
            <a:r>
              <a:rPr lang="en-US"/>
              <a:t>This uranium mill generated more than 33 million TONS of tailings with 18 evaporation ponds. </a:t>
            </a:r>
            <a:endParaRPr/>
          </a:p>
          <a:p>
            <a:endParaRPr/>
          </a:p>
          <a:p>
            <a:r>
              <a:rPr lang="en-US"/>
              <a:t>Tailings contain long lived radioactive metals including thorium 230 and radium 226, with half-lives of 75,000 years and 1600 years. </a:t>
            </a:r>
            <a:endParaRPr/>
          </a:p>
          <a:p>
            <a:r>
              <a:rPr lang="en-US"/>
              <a:t>Uranium mining also consumes huge quantities water, which is often extremely scarce in the places that it occurs. Even after mines and mills are closed, radioactive contamination of the environment will remain. </a:t>
            </a:r>
            <a:endParaRPr/>
          </a:p>
        </p:txBody>
      </p:sp>
      <p:sp>
        <p:nvSpPr>
          <p:cNvPr id="450" name="TextShape 2"/>
          <p:cNvSpPr txBox="1"/>
          <p:nvPr/>
        </p:nvSpPr>
        <p:spPr>
          <a:xfrm>
            <a:off x="3884490" y="8685120"/>
            <a:ext cx="2971620" cy="456960"/>
          </a:xfrm>
          <a:prstGeom prst="rect">
            <a:avLst/>
          </a:prstGeom>
        </p:spPr>
        <p:txBody>
          <a:bodyPr anchor="b"/>
          <a:lstStyle/>
          <a:p>
            <a:pPr algn="r">
              <a:lnSpc>
                <a:spcPct val="100000"/>
              </a:lnSpc>
            </a:pPr>
            <a:fld id="{C0DFBDFF-8BBC-4389-B319-870A8A131513}" type="slidenum">
              <a:rPr lang="en-US" sz="1200"/>
              <a:pPr algn="r">
                <a:lnSpc>
                  <a:spcPct val="100000"/>
                </a:lnSpc>
              </a:pPr>
              <a:t>28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TextShape 1"/>
          <p:cNvSpPr txBox="1"/>
          <p:nvPr/>
        </p:nvSpPr>
        <p:spPr>
          <a:xfrm>
            <a:off x="3884490" y="8685120"/>
            <a:ext cx="2971620" cy="456960"/>
          </a:xfrm>
          <a:prstGeom prst="rect">
            <a:avLst/>
          </a:prstGeom>
        </p:spPr>
        <p:txBody>
          <a:bodyPr anchor="b"/>
          <a:lstStyle/>
          <a:p>
            <a:pPr>
              <a:lnSpc>
                <a:spcPct val="100000"/>
              </a:lnSpc>
            </a:pPr>
            <a:fld id="{9C133176-62D4-42C5-ADEB-EE1475454A25}" type="slidenum">
              <a:rPr lang="en-US" sz="1200"/>
              <a:pPr>
                <a:lnSpc>
                  <a:spcPct val="100000"/>
                </a:lnSpc>
              </a:pPr>
              <a:t>30</a:t>
            </a:fld>
            <a:endParaRPr/>
          </a:p>
        </p:txBody>
      </p:sp>
      <p:sp>
        <p:nvSpPr>
          <p:cNvPr id="441" name="PlaceHolder 2"/>
          <p:cNvSpPr>
            <a:spLocks noGrp="1"/>
          </p:cNvSpPr>
          <p:nvPr>
            <p:ph type="body"/>
          </p:nvPr>
        </p:nvSpPr>
        <p:spPr>
          <a:xfrm>
            <a:off x="685800" y="4343520"/>
            <a:ext cx="5486130" cy="4114560"/>
          </a:xfrm>
          <a:prstGeom prst="rect">
            <a:avLst/>
          </a:prstGeom>
        </p:spPr>
        <p:txBody>
          <a:bodyPr/>
          <a:lstStyle/>
          <a:p>
            <a:pPr>
              <a:lnSpc>
                <a:spcPct val="100000"/>
              </a:lnSpc>
            </a:pPr>
            <a:r>
              <a:rPr lang="en-US" sz="1400"/>
              <a:t>It is not possible to operate a nuclear factory without radioactivity coming out – daily! Sometimes batches of concentrated radioactivity are released and yet the local people are not warned – and the owner can average the amount of radioactivity released over 6 months or a year. Many studies report higher incidences of cancer associated with a wide variety of nuclear facilities, ranging from uranium mines and mills to nuclear reactors and reprocessing plants. Reprocessing is where the irradiated fuel rods (waste) that come out of the nuclear reactor after they are no longer useful (millions of times more radioactive than uranium) are chopped up, dissolved in acid and then the plutonium that is inside the waste is separated out. The plutonium is 1% of the waste mass, and the other 99% is still waste, but now liquid and caustic. Lots of what was formerly “high-level” radioactive waste is, by virtue of being smeared all around now considered “low-level” waste. Reprocessing is the biggest mess possible, short of Fukushima.</a:t>
            </a:r>
            <a:endParaRPr/>
          </a:p>
          <a:p>
            <a:pPr>
              <a:lnSpc>
                <a:spcPct val="100000"/>
              </a:lnSpc>
            </a:pPr>
            <a:endParaRPr/>
          </a:p>
          <a:p>
            <a:pPr>
              <a:lnSpc>
                <a:spcPct val="100000"/>
              </a:lnSpc>
            </a:pPr>
            <a:r>
              <a:rPr lang="en-US" sz="1400"/>
              <a:t>When enriched uranium is in a gaseous state. At that point it’s converted back to a solid. (They’re pulling out the U238 which is depleated uranium, which goes to conventional ammunition producdtion- shells) They also line personall carriers with it –tanks etc. KY-enrichment facility. Iranians and Iraqis bringing up radiation burns &amp; sickness. Reprocessed uranium has been used in these weapons, coming from reactors and laced with tons of other radioactive particles such as plutonium –Washington Post –joby warrick –broke story</a:t>
            </a:r>
            <a:endParaRPr/>
          </a:p>
          <a:p>
            <a:pPr>
              <a:lnSpc>
                <a:spcPct val="100000"/>
              </a:lnSpc>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PlaceHolder 1"/>
          <p:cNvSpPr>
            <a:spLocks noGrp="1"/>
          </p:cNvSpPr>
          <p:nvPr>
            <p:ph type="body"/>
          </p:nvPr>
        </p:nvSpPr>
        <p:spPr>
          <a:xfrm>
            <a:off x="685800" y="4343520"/>
            <a:ext cx="5486130" cy="4114560"/>
          </a:xfrm>
          <a:prstGeom prst="rect">
            <a:avLst/>
          </a:prstGeom>
        </p:spPr>
        <p:txBody>
          <a:bodyPr/>
          <a:lstStyle/>
          <a:p>
            <a:pPr>
              <a:lnSpc>
                <a:spcPct val="100000"/>
              </a:lnSpc>
            </a:pPr>
            <a:r>
              <a:rPr lang="en-US"/>
              <a:t>Splitting atoms inside the fuel rods inside the reactor core is like a continuous detonation of an atomic weapon – a bomb with the “clutch in” – and so the total radioactivity is very high.</a:t>
            </a:r>
            <a:endParaRPr/>
          </a:p>
          <a:p>
            <a:pPr>
              <a:lnSpc>
                <a:spcPct val="100000"/>
              </a:lnSpc>
            </a:pPr>
            <a:endParaRPr/>
          </a:p>
        </p:txBody>
      </p:sp>
      <p:sp>
        <p:nvSpPr>
          <p:cNvPr id="472" name="TextShape 2"/>
          <p:cNvSpPr txBox="1"/>
          <p:nvPr/>
        </p:nvSpPr>
        <p:spPr>
          <a:xfrm>
            <a:off x="3884490" y="8685120"/>
            <a:ext cx="2971620" cy="456960"/>
          </a:xfrm>
          <a:prstGeom prst="rect">
            <a:avLst/>
          </a:prstGeom>
        </p:spPr>
        <p:txBody>
          <a:bodyPr anchor="b"/>
          <a:lstStyle/>
          <a:p>
            <a:pPr algn="r">
              <a:lnSpc>
                <a:spcPct val="100000"/>
              </a:lnSpc>
            </a:pPr>
            <a:fld id="{95398D3F-4410-4291-BEDC-32A7EBB63D4D}" type="slidenum">
              <a:rPr lang="en-US" sz="1200">
                <a:solidFill>
                  <a:srgbClr val="FFFFFF"/>
                </a:solidFill>
                <a:latin typeface="+mn-lt"/>
                <a:ea typeface="+mn-ea"/>
              </a:rPr>
              <a:pPr algn="r">
                <a:lnSpc>
                  <a:spcPct val="100000"/>
                </a:lnSpc>
              </a:pPr>
              <a:t>32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1EFA78-8E04-4C58-BCE4-0C75A9CDFC4F}" type="datetimeFigureOut">
              <a:rPr lang="en-US" smtClean="0"/>
              <a:pPr/>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206536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1EFA78-8E04-4C58-BCE4-0C75A9CDFC4F}" type="datetimeFigureOut">
              <a:rPr lang="en-US" smtClean="0"/>
              <a:pPr/>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109938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1EFA78-8E04-4C58-BCE4-0C75A9CDFC4F}" type="datetimeFigureOut">
              <a:rPr lang="en-US" smtClean="0"/>
              <a:pPr/>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132316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B472080-68F3-430E-9595-D111AC7EED33}" type="datetimeFigureOut">
              <a:rPr lang="en-US">
                <a:solidFill>
                  <a:prstClr val="black">
                    <a:tint val="75000"/>
                  </a:prstClr>
                </a:solidFill>
              </a:rPr>
              <a:pPr>
                <a:defRPr/>
              </a:pPr>
              <a:t>4/6/2015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E1C7E8-6D40-4656-B861-B9146BD76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8212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8156DD-5912-4D33-9000-5607ED13BC8F}" type="datetimeFigureOut">
              <a:rPr lang="en-US">
                <a:solidFill>
                  <a:prstClr val="black">
                    <a:tint val="75000"/>
                  </a:prstClr>
                </a:solidFill>
              </a:rPr>
              <a:pPr>
                <a:defRPr/>
              </a:pPr>
              <a:t>4/6/2015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DB2554-88BD-4296-BCE1-EEB8DAD90B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2858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7A1298-90B9-4D5E-853F-9CAD41084AFE}" type="datetimeFigureOut">
              <a:rPr lang="en-US">
                <a:solidFill>
                  <a:prstClr val="black">
                    <a:tint val="75000"/>
                  </a:prstClr>
                </a:solidFill>
              </a:rPr>
              <a:pPr>
                <a:defRPr/>
              </a:pPr>
              <a:t>4/6/2015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17F21F-813C-45F7-B86D-05F65579E4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1429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7DF50B-5E77-49E5-A95A-6241387C0DE2}" type="datetimeFigureOut">
              <a:rPr lang="en-US">
                <a:solidFill>
                  <a:prstClr val="black">
                    <a:tint val="75000"/>
                  </a:prstClr>
                </a:solidFill>
              </a:rPr>
              <a:pPr>
                <a:defRPr/>
              </a:pPr>
              <a:t>4/6/2015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482FBA-32EB-42B3-9D23-A76E8DFBA3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940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491CDA-8A14-4FEE-9120-BE0213AEFF6F}" type="datetimeFigureOut">
              <a:rPr lang="en-US">
                <a:solidFill>
                  <a:prstClr val="black">
                    <a:tint val="75000"/>
                  </a:prstClr>
                </a:solidFill>
              </a:rPr>
              <a:pPr>
                <a:defRPr/>
              </a:pPr>
              <a:t>4/6/2015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6182A37-544B-4018-B0A9-E099823A12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808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9FBC953-76E3-465D-A871-13D3CA89D512}" type="datetimeFigureOut">
              <a:rPr lang="en-US">
                <a:solidFill>
                  <a:prstClr val="black">
                    <a:tint val="75000"/>
                  </a:prstClr>
                </a:solidFill>
              </a:rPr>
              <a:pPr>
                <a:defRPr/>
              </a:pPr>
              <a:t>4/6/2015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CEEEF8-A478-42FE-AB72-152E4A84DB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8671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5FDC16-56D7-42CF-AD6E-B5625E9D5922}" type="datetimeFigureOut">
              <a:rPr lang="en-US">
                <a:solidFill>
                  <a:prstClr val="black">
                    <a:tint val="75000"/>
                  </a:prstClr>
                </a:solidFill>
              </a:rPr>
              <a:pPr>
                <a:defRPr/>
              </a:pPr>
              <a:t>4/6/2015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8401D5F-C79F-4F21-9202-DA72964A1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9688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B7C1C6-6C75-4204-BD09-6E90E488209C}" type="datetimeFigureOut">
              <a:rPr lang="en-US">
                <a:solidFill>
                  <a:prstClr val="black">
                    <a:tint val="75000"/>
                  </a:prstClr>
                </a:solidFill>
              </a:rPr>
              <a:pPr>
                <a:defRPr/>
              </a:pPr>
              <a:t>4/6/2015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CB7113B-74DF-4E68-9355-69C4122983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379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1EFA78-8E04-4C58-BCE4-0C75A9CDFC4F}" type="datetimeFigureOut">
              <a:rPr lang="en-US" smtClean="0"/>
              <a:pPr/>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2265955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8AED82-54D7-4926-91D2-DB6710E3CC7E}" type="datetimeFigureOut">
              <a:rPr lang="en-US">
                <a:solidFill>
                  <a:prstClr val="black">
                    <a:tint val="75000"/>
                  </a:prstClr>
                </a:solidFill>
              </a:rPr>
              <a:pPr>
                <a:defRPr/>
              </a:pPr>
              <a:t>4/6/2015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B629F3-8309-40A7-A6E2-E40518CAA1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112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04C0E5-7985-4A8F-9896-5E1FE5C717DE}" type="datetimeFigureOut">
              <a:rPr lang="en-US">
                <a:solidFill>
                  <a:prstClr val="black">
                    <a:tint val="75000"/>
                  </a:prstClr>
                </a:solidFill>
              </a:rPr>
              <a:pPr>
                <a:defRPr/>
              </a:pPr>
              <a:t>4/6/2015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986BEC-9C4E-4241-9774-441F1CE790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779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4BFF8C-6F6C-48F7-BA07-0BE8B82A7CBA}" type="datetimeFigureOut">
              <a:rPr lang="en-US">
                <a:solidFill>
                  <a:prstClr val="black">
                    <a:tint val="75000"/>
                  </a:prstClr>
                </a:solidFill>
              </a:rPr>
              <a:pPr>
                <a:defRPr/>
              </a:pPr>
              <a:t>4/6/2015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42C2FE-C0B5-4F4B-8D1B-7C869C75F0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2972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EFA78-8E04-4C58-BCE4-0C75A9CDFC4F}" type="datetimeFigureOut">
              <a:rPr lang="en-US" smtClean="0"/>
              <a:pPr/>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398303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1EFA78-8E04-4C58-BCE4-0C75A9CDFC4F}" type="datetimeFigureOut">
              <a:rPr lang="en-US" smtClean="0"/>
              <a:pPr/>
              <a:t>4/6/2015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1406435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1EFA78-8E04-4C58-BCE4-0C75A9CDFC4F}" type="datetimeFigureOut">
              <a:rPr lang="en-US" smtClean="0"/>
              <a:pPr/>
              <a:t>4/6/2015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375553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1EFA78-8E04-4C58-BCE4-0C75A9CDFC4F}" type="datetimeFigureOut">
              <a:rPr lang="en-US" smtClean="0"/>
              <a:pPr/>
              <a:t>4/6/2015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1304253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EFA78-8E04-4C58-BCE4-0C75A9CDFC4F}" type="datetimeFigureOut">
              <a:rPr lang="en-US" smtClean="0"/>
              <a:pPr/>
              <a:t>4/6/2015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218162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EFA78-8E04-4C58-BCE4-0C75A9CDFC4F}" type="datetimeFigureOut">
              <a:rPr lang="en-US" smtClean="0"/>
              <a:pPr/>
              <a:t>4/6/2015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223649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EFA78-8E04-4C58-BCE4-0C75A9CDFC4F}" type="datetimeFigureOut">
              <a:rPr lang="en-US" smtClean="0"/>
              <a:pPr/>
              <a:t>4/6/2015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FB12B-BACA-4DB9-B6A6-EADA7684DFBC}" type="slidenum">
              <a:rPr lang="en-US" smtClean="0"/>
              <a:pPr/>
              <a:t>‹#›</a:t>
            </a:fld>
            <a:endParaRPr lang="en-US"/>
          </a:p>
        </p:txBody>
      </p:sp>
    </p:spTree>
    <p:extLst>
      <p:ext uri="{BB962C8B-B14F-4D97-AF65-F5344CB8AC3E}">
        <p14:creationId xmlns:p14="http://schemas.microsoft.com/office/powerpoint/2010/main" val="428480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FA78-8E04-4C58-BCE4-0C75A9CDFC4F}" type="datetimeFigureOut">
              <a:rPr lang="en-US" smtClean="0"/>
              <a:pPr/>
              <a:t>4/6/2015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FB12B-BACA-4DB9-B6A6-EADA7684DFBC}" type="slidenum">
              <a:rPr lang="en-US" smtClean="0"/>
              <a:pPr/>
              <a:t>‹#›</a:t>
            </a:fld>
            <a:endParaRPr lang="en-US"/>
          </a:p>
        </p:txBody>
      </p:sp>
    </p:spTree>
    <p:extLst>
      <p:ext uri="{BB962C8B-B14F-4D97-AF65-F5344CB8AC3E}">
        <p14:creationId xmlns:p14="http://schemas.microsoft.com/office/powerpoint/2010/main" val="215269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03BCE91-E002-42EE-8E1F-DEFD4C771F02}" type="datetimeFigureOut">
              <a:rPr lang="en-US">
                <a:solidFill>
                  <a:prstClr val="black">
                    <a:tint val="75000"/>
                  </a:prstClr>
                </a:solidFill>
              </a:rPr>
              <a:pPr>
                <a:defRPr/>
              </a:pPr>
              <a:t>4/6/2015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3A32CC5-B986-4787-8DB8-7215D40F5C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6421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digitup.org/tanks2.jpg"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nirs.org/" TargetMode="External"/><Relationship Id="rId2" Type="http://schemas.openxmlformats.org/officeDocument/2006/relationships/hyperlink" Target="mailto:dianed@nirs.org" TargetMode="External"/><Relationship Id="rId1" Type="http://schemas.openxmlformats.org/officeDocument/2006/relationships/slideLayout" Target="../slideLayouts/slideLayout2.xml"/><Relationship Id="rId4" Type="http://schemas.openxmlformats.org/officeDocument/2006/relationships/hyperlink" Target="http://www.westvalleyaction.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600200"/>
          </a:xfrm>
        </p:spPr>
        <p:txBody>
          <a:bodyPr>
            <a:normAutofit fontScale="90000"/>
          </a:bodyPr>
          <a:lstStyle/>
          <a:p>
            <a:r>
              <a:rPr lang="en-US" sz="2700" b="1" dirty="0" smtClean="0"/>
              <a:t/>
            </a:r>
            <a:br>
              <a:rPr lang="en-US" sz="2700" b="1" dirty="0" smtClean="0"/>
            </a:br>
            <a:r>
              <a:rPr lang="en-US" sz="2700" b="1" dirty="0" smtClean="0"/>
              <a:t>West Valley, NY  Nuclear Waste Site</a:t>
            </a:r>
            <a:r>
              <a:rPr lang="en-US" sz="2700" dirty="0" smtClean="0"/>
              <a:t/>
            </a:r>
            <a:br>
              <a:rPr lang="en-US" sz="2700" dirty="0" smtClean="0"/>
            </a:br>
            <a:r>
              <a:rPr lang="en-US" sz="2700" dirty="0" smtClean="0"/>
              <a:t>Threat to the Great Lakes</a:t>
            </a:r>
            <a:br>
              <a:rPr lang="en-US" sz="2700" dirty="0" smtClean="0"/>
            </a:br>
            <a:r>
              <a:rPr lang="en-US" sz="2700" dirty="0" smtClean="0"/>
              <a:t/>
            </a:r>
            <a:br>
              <a:rPr lang="en-US" sz="2700" dirty="0" smtClean="0"/>
            </a:br>
            <a:r>
              <a:rPr lang="en-US" sz="2200" dirty="0" smtClean="0"/>
              <a:t>Park School </a:t>
            </a:r>
            <a:br>
              <a:rPr lang="en-US" sz="2200" dirty="0" smtClean="0"/>
            </a:br>
            <a:r>
              <a:rPr lang="en-US" sz="2200" dirty="0" smtClean="0"/>
              <a:t>February 27, 2015</a:t>
            </a:r>
            <a:br>
              <a:rPr lang="en-US" sz="2200" dirty="0" smtClean="0"/>
            </a:br>
            <a:r>
              <a:rPr lang="en-US" sz="2200" dirty="0" smtClean="0"/>
              <a:t>Diane D’Arrigo, Nuclear Information &amp; Resource Service</a:t>
            </a:r>
            <a:br>
              <a:rPr lang="en-US" sz="2200" dirty="0" smtClean="0"/>
            </a:br>
            <a:r>
              <a:rPr lang="en-US" sz="2200" dirty="0" smtClean="0"/>
              <a:t>West Valley Action Network</a:t>
            </a:r>
            <a:br>
              <a:rPr lang="en-US" sz="2200" dirty="0" smtClean="0"/>
            </a:br>
            <a:r>
              <a:rPr lang="en-US" sz="3600" dirty="0" smtClean="0"/>
              <a:t/>
            </a:r>
            <a:br>
              <a:rPr lang="en-US" sz="3600" dirty="0" smtClean="0"/>
            </a:br>
            <a:endParaRPr lang="en-US" sz="3600" dirty="0"/>
          </a:p>
        </p:txBody>
      </p:sp>
      <p:sp>
        <p:nvSpPr>
          <p:cNvPr id="3" name="Subtitle 2"/>
          <p:cNvSpPr>
            <a:spLocks noGrp="1"/>
          </p:cNvSpPr>
          <p:nvPr>
            <p:ph type="subTitle" idx="1"/>
          </p:nvPr>
        </p:nvSpPr>
        <p:spPr/>
        <p:txBody>
          <a:bodyPr/>
          <a:lstStyle/>
          <a:p>
            <a:r>
              <a:rPr lang="en-US" dirty="0" smtClean="0"/>
              <a:t/>
            </a:r>
            <a:br>
              <a:rPr lang="en-US" dirty="0" smtClean="0"/>
            </a:br>
            <a:r>
              <a:rPr lang="en-US" dirty="0" smtClean="0"/>
              <a:t/>
            </a:r>
            <a:br>
              <a:rPr lang="en-US" dirty="0" smtClean="0"/>
            </a:br>
            <a:endParaRPr lang="en-US" dirty="0"/>
          </a:p>
        </p:txBody>
      </p:sp>
      <p:pic>
        <p:nvPicPr>
          <p:cNvPr id="4" name="Picture 3"/>
          <p:cNvPicPr/>
          <p:nvPr/>
        </p:nvPicPr>
        <p:blipFill>
          <a:blip r:embed="rId2" cstate="print"/>
          <a:srcRect/>
          <a:stretch>
            <a:fillRect/>
          </a:stretch>
        </p:blipFill>
        <p:spPr bwMode="auto">
          <a:xfrm>
            <a:off x="1600200" y="2743200"/>
            <a:ext cx="5943600" cy="3347978"/>
          </a:xfrm>
          <a:prstGeom prst="rect">
            <a:avLst/>
          </a:prstGeom>
          <a:noFill/>
          <a:ln w="9525">
            <a:noFill/>
            <a:miter lim="800000"/>
            <a:headEnd/>
            <a:tailEnd/>
          </a:ln>
        </p:spPr>
      </p:pic>
    </p:spTree>
    <p:extLst>
      <p:ext uri="{BB962C8B-B14F-4D97-AF65-F5344CB8AC3E}">
        <p14:creationId xmlns:p14="http://schemas.microsoft.com/office/powerpoint/2010/main" val="2612893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Buffalo Waterfront</a:t>
            </a:r>
            <a:endParaRPr lang="en-US" dirty="0"/>
          </a:p>
        </p:txBody>
      </p:sp>
      <p:sp>
        <p:nvSpPr>
          <p:cNvPr id="3" name="Content Placeholder 2"/>
          <p:cNvSpPr>
            <a:spLocks noGrp="1"/>
          </p:cNvSpPr>
          <p:nvPr>
            <p:ph idx="1"/>
          </p:nvPr>
        </p:nvSpPr>
        <p:spPr>
          <a:xfrm>
            <a:off x="2062162" y="1600200"/>
            <a:ext cx="5019676" cy="4525963"/>
          </a:xfrm>
        </p:spPr>
        <p:txBody>
          <a:bodyPr/>
          <a:lstStyle/>
          <a:p>
            <a:pPr marL="0" indent="0">
              <a:buNone/>
            </a:pPr>
            <a:endParaRPr lang="en-US"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2162" y="1828800"/>
            <a:ext cx="5019675"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2163" y="1290638"/>
            <a:ext cx="5019675"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10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Glaciers </a:t>
            </a:r>
            <a:r>
              <a:rPr lang="en-US" sz="2800" dirty="0" smtClean="0"/>
              <a:t>(history and future landscape evolution) scraped the land, leaving a bedrock valley that filled in with many layers. The waste is buried in soil which will eventually erode away taking whatever is buried with them.</a:t>
            </a:r>
          </a:p>
          <a:p>
            <a:r>
              <a:rPr lang="en-US" dirty="0" smtClean="0"/>
              <a:t>Erosion, cracks, sand strata, underground water and radioactive migration in direction of Great Lakes</a:t>
            </a:r>
          </a:p>
          <a:p>
            <a:r>
              <a:rPr lang="en-US" dirty="0" smtClean="0"/>
              <a:t>Radioactivity from waste getting into Streams and Creeks and gushing into Lakes, Rivers, Water Supplies</a:t>
            </a:r>
          </a:p>
          <a:p>
            <a:r>
              <a:rPr lang="en-US" dirty="0" smtClean="0"/>
              <a:t>Where we play, swim, boat, waterski, fish, get our water for drinking, bathing, etc.</a:t>
            </a:r>
          </a:p>
          <a:p>
            <a:r>
              <a:rPr lang="en-US" dirty="0" smtClean="0"/>
              <a:t>Climate change could make this happen faster</a:t>
            </a:r>
            <a:endParaRPr lang="en-US" dirty="0"/>
          </a:p>
        </p:txBody>
      </p:sp>
    </p:spTree>
    <p:extLst>
      <p:ext uri="{BB962C8B-B14F-4D97-AF65-F5344CB8AC3E}">
        <p14:creationId xmlns:p14="http://schemas.microsoft.com/office/powerpoint/2010/main" val="176056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52400" y="1143000"/>
            <a:ext cx="8610600" cy="5514975"/>
          </a:xfrm>
          <a:prstGeom prst="rect">
            <a:avLst/>
          </a:prstGeom>
          <a:noFill/>
          <a:ln w="9525">
            <a:noFill/>
            <a:miter lim="800000"/>
            <a:headEnd/>
            <a:tailEnd/>
          </a:ln>
        </p:spPr>
      </p:pic>
      <p:sp>
        <p:nvSpPr>
          <p:cNvPr id="5" name="Title 4"/>
          <p:cNvSpPr>
            <a:spLocks noGrp="1"/>
          </p:cNvSpPr>
          <p:nvPr>
            <p:ph type="title"/>
          </p:nvPr>
        </p:nvSpPr>
        <p:spPr/>
        <p:txBody>
          <a:bodyPr>
            <a:normAutofit fontScale="90000"/>
          </a:bodyPr>
          <a:lstStyle/>
          <a:p>
            <a:r>
              <a:rPr lang="en-US" dirty="0" smtClean="0"/>
              <a:t>West Valley Nuclear Site on plateaus</a:t>
            </a:r>
            <a:endParaRPr lang="en-US" dirty="0"/>
          </a:p>
        </p:txBody>
      </p:sp>
      <p:sp>
        <p:nvSpPr>
          <p:cNvPr id="4" name="Date Placeholder 3"/>
          <p:cNvSpPr>
            <a:spLocks noGrp="1"/>
          </p:cNvSpPr>
          <p:nvPr>
            <p:ph type="dt" sz="half" idx="10"/>
          </p:nvPr>
        </p:nvSpPr>
        <p:spPr/>
        <p:txBody>
          <a:bodyPr/>
          <a:lstStyle/>
          <a:p>
            <a:fld id="{C6BCD152-933A-4703-B53E-77471F90FB9F}" type="datetime1">
              <a:rPr lang="en-US" smtClean="0"/>
              <a:pPr/>
              <a:t>4/6/2015</a:t>
            </a:fld>
            <a:endParaRPr lang="en-US" dirty="0"/>
          </a:p>
        </p:txBody>
      </p:sp>
      <p:sp>
        <p:nvSpPr>
          <p:cNvPr id="6" name="Slide Number Placeholder 5"/>
          <p:cNvSpPr>
            <a:spLocks noGrp="1"/>
          </p:cNvSpPr>
          <p:nvPr>
            <p:ph type="sldNum" sz="quarter" idx="12"/>
          </p:nvPr>
        </p:nvSpPr>
        <p:spPr/>
        <p:txBody>
          <a:bodyPr/>
          <a:lstStyle/>
          <a:p>
            <a:fld id="{45A5DAF6-1220-46FF-B0F3-B360696A0E98}" type="slidenum">
              <a:rPr lang="en-US" smtClean="0"/>
              <a:pPr/>
              <a:t>12</a:t>
            </a:fld>
            <a:endParaRPr lang="en-US" dirty="0"/>
          </a:p>
        </p:txBody>
      </p:sp>
    </p:spTree>
    <p:extLst>
      <p:ext uri="{BB962C8B-B14F-4D97-AF65-F5344CB8AC3E}">
        <p14:creationId xmlns:p14="http://schemas.microsoft.com/office/powerpoint/2010/main" val="12874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Slope Around </a:t>
            </a:r>
            <a:br>
              <a:rPr lang="en-US" smtClean="0"/>
            </a:br>
            <a:r>
              <a:rPr lang="en-US" smtClean="0"/>
              <a:t>West </a:t>
            </a:r>
            <a:r>
              <a:rPr lang="en-US" dirty="0" smtClean="0"/>
              <a:t>Valley Nuclear Site Plateaus</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68019" y="1600200"/>
            <a:ext cx="360796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693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1028700" y="533400"/>
            <a:ext cx="7086600" cy="579120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C8CDC7B1-BA1B-4A02-8E6D-683C1FBC5E67}" type="datetime1">
              <a:rPr lang="en-US" smtClean="0"/>
              <a:pPr/>
              <a:t>4/6/2015</a:t>
            </a:fld>
            <a:endParaRPr lang="en-US" dirty="0"/>
          </a:p>
        </p:txBody>
      </p:sp>
      <p:sp>
        <p:nvSpPr>
          <p:cNvPr id="4" name="Slide Number Placeholder 3"/>
          <p:cNvSpPr>
            <a:spLocks noGrp="1"/>
          </p:cNvSpPr>
          <p:nvPr>
            <p:ph type="sldNum" sz="quarter" idx="12"/>
          </p:nvPr>
        </p:nvSpPr>
        <p:spPr/>
        <p:txBody>
          <a:bodyPr/>
          <a:lstStyle/>
          <a:p>
            <a:fld id="{45A5DAF6-1220-46FF-B0F3-B360696A0E98}" type="slidenum">
              <a:rPr lang="en-US" smtClean="0"/>
              <a:pPr/>
              <a:t>14</a:t>
            </a:fld>
            <a:endParaRPr lang="en-US" dirty="0"/>
          </a:p>
        </p:txBody>
      </p:sp>
    </p:spTree>
    <p:extLst>
      <p:ext uri="{BB962C8B-B14F-4D97-AF65-F5344CB8AC3E}">
        <p14:creationId xmlns:p14="http://schemas.microsoft.com/office/powerpoint/2010/main" val="213113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Geological concerns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Erosion</a:t>
            </a:r>
          </a:p>
          <a:p>
            <a:r>
              <a:rPr lang="en-US" dirty="0" smtClean="0"/>
              <a:t>Slumping, Mass Wasting</a:t>
            </a:r>
          </a:p>
          <a:p>
            <a:r>
              <a:rPr lang="en-US" dirty="0" smtClean="0"/>
              <a:t>Water infiltration</a:t>
            </a:r>
          </a:p>
          <a:p>
            <a:r>
              <a:rPr lang="en-US" dirty="0" smtClean="0"/>
              <a:t>Underground and surface water migration</a:t>
            </a:r>
          </a:p>
          <a:p>
            <a:r>
              <a:rPr lang="en-US" dirty="0" smtClean="0"/>
              <a:t>Freeze thaw cracking</a:t>
            </a:r>
          </a:p>
          <a:p>
            <a:r>
              <a:rPr lang="en-US" dirty="0" smtClean="0"/>
              <a:t>Failure to consider Climate Change</a:t>
            </a:r>
            <a:r>
              <a:rPr lang="en-US" dirty="0"/>
              <a:t> </a:t>
            </a:r>
            <a:r>
              <a:rPr lang="en-US" dirty="0" smtClean="0"/>
              <a:t>in projections--CLIMATE CHANGE MAKES IT WORSE!</a:t>
            </a:r>
          </a:p>
          <a:p>
            <a:r>
              <a:rPr lang="en-US" dirty="0" smtClean="0"/>
              <a:t>Both NYS and independent Full Cost Accounting Study researchers (2010) concerned about leaving waste in place in rapidly eroding, stream cut burial areas.</a:t>
            </a:r>
          </a:p>
        </p:txBody>
      </p:sp>
    </p:spTree>
    <p:extLst>
      <p:ext uri="{BB962C8B-B14F-4D97-AF65-F5344CB8AC3E}">
        <p14:creationId xmlns:p14="http://schemas.microsoft.com/office/powerpoint/2010/main" val="149293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1"/>
          <p:cNvPicPr/>
          <p:nvPr/>
        </p:nvPicPr>
        <p:blipFill>
          <a:blip r:embed="rId3" cstate="print"/>
          <a:stretch>
            <a:fillRect/>
          </a:stretch>
        </p:blipFill>
        <p:spPr>
          <a:xfrm>
            <a:off x="5486400" y="2743200"/>
            <a:ext cx="3657240" cy="4114440"/>
          </a:xfrm>
          <a:prstGeom prst="rect">
            <a:avLst/>
          </a:prstGeom>
        </p:spPr>
      </p:pic>
      <p:pic>
        <p:nvPicPr>
          <p:cNvPr id="236" name="Picture 2"/>
          <p:cNvPicPr/>
          <p:nvPr/>
        </p:nvPicPr>
        <p:blipFill>
          <a:blip r:embed="rId4" cstate="print"/>
          <a:stretch>
            <a:fillRect/>
          </a:stretch>
        </p:blipFill>
        <p:spPr>
          <a:xfrm>
            <a:off x="0" y="2819520"/>
            <a:ext cx="6554520" cy="4038120"/>
          </a:xfrm>
          <a:prstGeom prst="rect">
            <a:avLst/>
          </a:prstGeom>
        </p:spPr>
      </p:pic>
      <p:pic>
        <p:nvPicPr>
          <p:cNvPr id="237" name="Picture 3"/>
          <p:cNvPicPr/>
          <p:nvPr/>
        </p:nvPicPr>
        <p:blipFill>
          <a:blip r:embed="rId5" cstate="print"/>
          <a:stretch>
            <a:fillRect/>
          </a:stretch>
        </p:blipFill>
        <p:spPr>
          <a:xfrm>
            <a:off x="4038480" y="0"/>
            <a:ext cx="5105160" cy="2819160"/>
          </a:xfrm>
          <a:prstGeom prst="rect">
            <a:avLst/>
          </a:prstGeom>
        </p:spPr>
      </p:pic>
      <p:pic>
        <p:nvPicPr>
          <p:cNvPr id="238" name="Picture 4"/>
          <p:cNvPicPr/>
          <p:nvPr/>
        </p:nvPicPr>
        <p:blipFill>
          <a:blip r:embed="rId6" cstate="print"/>
          <a:stretch>
            <a:fillRect/>
          </a:stretch>
        </p:blipFill>
        <p:spPr>
          <a:xfrm>
            <a:off x="0" y="0"/>
            <a:ext cx="4038120" cy="2893680"/>
          </a:xfrm>
          <a:prstGeom prst="rect">
            <a:avLst/>
          </a:prstGeom>
        </p:spPr>
      </p:pic>
    </p:spTree>
    <p:extLst>
      <p:ext uri="{BB962C8B-B14F-4D97-AF65-F5344CB8AC3E}">
        <p14:creationId xmlns:p14="http://schemas.microsoft.com/office/powerpoint/2010/main" val="2483198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What’s There?</a:t>
            </a:r>
            <a:br>
              <a:rPr lang="en-US" dirty="0" smtClean="0"/>
            </a:br>
            <a:r>
              <a:rPr lang="en-US" dirty="0" smtClean="0"/>
              <a:t>What is Radioactivity?</a:t>
            </a:r>
            <a:br>
              <a:rPr lang="en-US" dirty="0" smtClean="0"/>
            </a:b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What’s at the </a:t>
            </a:r>
            <a:br>
              <a:rPr lang="en-US" b="1" dirty="0" smtClean="0"/>
            </a:br>
            <a:r>
              <a:rPr lang="en-US" b="1" dirty="0" smtClean="0"/>
              <a:t>West Valley Nuclear Waste Site?</a:t>
            </a:r>
            <a:endParaRPr lang="en-US" b="1" dirty="0"/>
          </a:p>
        </p:txBody>
      </p:sp>
      <p:sp>
        <p:nvSpPr>
          <p:cNvPr id="3" name="Content Placeholder 2"/>
          <p:cNvSpPr>
            <a:spLocks noGrp="1"/>
          </p:cNvSpPr>
          <p:nvPr>
            <p:ph idx="1"/>
          </p:nvPr>
        </p:nvSpPr>
        <p:spPr/>
        <p:txBody>
          <a:bodyPr>
            <a:normAutofit fontScale="92500"/>
          </a:bodyPr>
          <a:lstStyle/>
          <a:p>
            <a:pPr marL="0" indent="0">
              <a:buNone/>
            </a:pPr>
            <a:r>
              <a:rPr lang="en-US" sz="4000" dirty="0" smtClean="0"/>
              <a:t>Radioactive and Hazardous waste --</a:t>
            </a:r>
          </a:p>
          <a:p>
            <a:pPr marL="0" indent="0">
              <a:buNone/>
            </a:pPr>
            <a:r>
              <a:rPr lang="en-US" sz="4000" dirty="0" smtClean="0"/>
              <a:t>Long lasting waste from nuclear power, weapons and research in the 1960’s to 1970’s.</a:t>
            </a:r>
          </a:p>
          <a:p>
            <a:pPr marL="0" indent="0">
              <a:buNone/>
            </a:pPr>
            <a:r>
              <a:rPr lang="en-US" sz="4000" dirty="0" smtClean="0"/>
              <a:t>It is in buildings, buried in ditches and holes, huge corroding tanks and leaking through the soil and groundwater.</a:t>
            </a:r>
            <a:endParaRPr lang="en-US" sz="4000" dirty="0"/>
          </a:p>
        </p:txBody>
      </p:sp>
    </p:spTree>
    <p:extLst>
      <p:ext uri="{BB962C8B-B14F-4D97-AF65-F5344CB8AC3E}">
        <p14:creationId xmlns:p14="http://schemas.microsoft.com/office/powerpoint/2010/main" val="705246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fontScale="90000"/>
          </a:bodyPr>
          <a:lstStyle/>
          <a:p>
            <a:r>
              <a:rPr lang="en-US" dirty="0"/>
              <a:t>What is Radiation? </a:t>
            </a:r>
            <a:br>
              <a:rPr lang="en-US" dirty="0"/>
            </a:br>
            <a:endParaRPr lang="en-US" dirty="0"/>
          </a:p>
        </p:txBody>
      </p:sp>
      <p:sp>
        <p:nvSpPr>
          <p:cNvPr id="3" name="Content Placeholder 2"/>
          <p:cNvSpPr>
            <a:spLocks noGrp="1"/>
          </p:cNvSpPr>
          <p:nvPr>
            <p:ph idx="1"/>
          </p:nvPr>
        </p:nvSpPr>
        <p:spPr>
          <a:xfrm>
            <a:off x="457200" y="1055132"/>
            <a:ext cx="8229600" cy="5071031"/>
          </a:xfrm>
        </p:spPr>
        <p:txBody>
          <a:bodyPr>
            <a:normAutofit fontScale="77500" lnSpcReduction="20000"/>
          </a:bodyPr>
          <a:lstStyle/>
          <a:p>
            <a:pPr marL="0" indent="0" algn="ctr">
              <a:lnSpc>
                <a:spcPct val="100000"/>
              </a:lnSpc>
              <a:buNone/>
            </a:pPr>
            <a:r>
              <a:rPr lang="en-US" dirty="0" smtClean="0"/>
              <a:t>Energy </a:t>
            </a:r>
            <a:r>
              <a:rPr lang="en-US" dirty="0"/>
              <a:t>that travels in waves</a:t>
            </a:r>
            <a:r>
              <a:rPr lang="en-US" dirty="0" smtClean="0"/>
              <a:t>.</a:t>
            </a:r>
          </a:p>
          <a:p>
            <a:pPr marL="0" indent="0" algn="ctr">
              <a:lnSpc>
                <a:spcPct val="100000"/>
              </a:lnSpc>
              <a:buNone/>
            </a:pPr>
            <a:endParaRPr lang="en-US" dirty="0" smtClean="0"/>
          </a:p>
          <a:p>
            <a:pPr marL="0" indent="0">
              <a:lnSpc>
                <a:spcPct val="100000"/>
              </a:lnSpc>
              <a:buNone/>
            </a:pPr>
            <a:r>
              <a:rPr lang="en-US" dirty="0" smtClean="0"/>
              <a:t>It </a:t>
            </a:r>
            <a:r>
              <a:rPr lang="en-US" dirty="0"/>
              <a:t>includes visible light, ultraviolet light, radio waves and other forms, including particles. </a:t>
            </a:r>
          </a:p>
          <a:p>
            <a:pPr marL="0" indent="0">
              <a:lnSpc>
                <a:spcPct val="100000"/>
              </a:lnSpc>
              <a:buNone/>
            </a:pPr>
            <a:r>
              <a:rPr lang="en-US" dirty="0"/>
              <a:t>
</a:t>
            </a:r>
            <a:r>
              <a:rPr lang="en-US" dirty="0" smtClean="0"/>
              <a:t>2 basic types: 	non-ionizing and </a:t>
            </a:r>
          </a:p>
          <a:p>
            <a:pPr marL="0" indent="0">
              <a:lnSpc>
                <a:spcPct val="100000"/>
              </a:lnSpc>
              <a:buNone/>
            </a:pPr>
            <a:r>
              <a:rPr lang="en-US" dirty="0" smtClean="0"/>
              <a:t>			ionizing 
</a:t>
            </a:r>
          </a:p>
          <a:p>
            <a:pPr marL="0" indent="0" algn="ctr">
              <a:lnSpc>
                <a:spcPct val="100000"/>
              </a:lnSpc>
              <a:buNone/>
            </a:pPr>
            <a:r>
              <a:rPr lang="en-US" dirty="0" smtClean="0"/>
              <a:t> </a:t>
            </a:r>
            <a:r>
              <a:rPr lang="en-US" dirty="0"/>
              <a:t>Non-ionizing radiation can shake or move molecules. </a:t>
            </a:r>
            <a:endParaRPr lang="en-US" dirty="0" smtClean="0"/>
          </a:p>
          <a:p>
            <a:pPr marL="0" indent="0" algn="ctr">
              <a:lnSpc>
                <a:spcPct val="100000"/>
              </a:lnSpc>
              <a:buNone/>
            </a:pPr>
            <a:endParaRPr lang="en-US" dirty="0"/>
          </a:p>
          <a:p>
            <a:pPr marL="0" indent="0" algn="ctr">
              <a:lnSpc>
                <a:spcPct val="100000"/>
              </a:lnSpc>
              <a:buNone/>
            </a:pPr>
            <a:r>
              <a:rPr lang="en-US" dirty="0" smtClean="0"/>
              <a:t>Ionizing </a:t>
            </a:r>
            <a:r>
              <a:rPr lang="en-US" dirty="0"/>
              <a:t>radiation has sufficient energy to displace electrons and break molecular bonds, causing unpredictable chemical reactions.</a:t>
            </a:r>
          </a:p>
          <a:p>
            <a:endParaRPr lang="en-US" dirty="0"/>
          </a:p>
        </p:txBody>
      </p:sp>
      <p:sp>
        <p:nvSpPr>
          <p:cNvPr id="4" name="TextBox 3"/>
          <p:cNvSpPr txBox="1"/>
          <p:nvPr/>
        </p:nvSpPr>
        <p:spPr>
          <a:xfrm>
            <a:off x="4572000" y="685800"/>
            <a:ext cx="76200" cy="369332"/>
          </a:xfrm>
          <a:prstGeom prst="rect">
            <a:avLst/>
          </a:prstGeom>
          <a:noFill/>
        </p:spPr>
        <p:txBody>
          <a:bodyPr wrap="square" rtlCol="0">
            <a:spAutoFit/>
          </a:bodyPr>
          <a:lstStyle/>
          <a:p>
            <a:endParaRPr lang="en-US" dirty="0"/>
          </a:p>
        </p:txBody>
      </p:sp>
      <p:pic>
        <p:nvPicPr>
          <p:cNvPr id="2050" name="Picture 2" descr="Image result for radiation symb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2895600"/>
            <a:ext cx="1071562" cy="10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4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Valley Nuclear Waste Site</a:t>
            </a:r>
            <a:endParaRPr lang="en-US" dirty="0"/>
          </a:p>
        </p:txBody>
      </p:sp>
      <p:sp>
        <p:nvSpPr>
          <p:cNvPr id="3" name="Content Placeholder 2"/>
          <p:cNvSpPr>
            <a:spLocks noGrp="1"/>
          </p:cNvSpPr>
          <p:nvPr>
            <p:ph idx="1"/>
          </p:nvPr>
        </p:nvSpPr>
        <p:spPr/>
        <p:txBody>
          <a:bodyPr/>
          <a:lstStyle/>
          <a:p>
            <a:pPr marL="0" indent="0" algn="ctr">
              <a:buNone/>
            </a:pPr>
            <a:r>
              <a:rPr lang="en-US" dirty="0" smtClean="0"/>
              <a:t>Presentation to Park School </a:t>
            </a:r>
          </a:p>
          <a:p>
            <a:pPr marL="0" indent="0" algn="ctr">
              <a:buNone/>
            </a:pPr>
            <a:r>
              <a:rPr lang="en-US" dirty="0" smtClean="0"/>
              <a:t>February 27, 2015</a:t>
            </a:r>
          </a:p>
          <a:p>
            <a:pPr marL="0" indent="0" algn="ctr">
              <a:buNone/>
            </a:pPr>
            <a:endParaRPr lang="en-US" dirty="0"/>
          </a:p>
          <a:p>
            <a:pPr marL="0" indent="0" algn="ctr">
              <a:buNone/>
            </a:pPr>
            <a:r>
              <a:rPr lang="en-US" dirty="0" smtClean="0"/>
              <a:t>Diane D’Arrigo</a:t>
            </a:r>
          </a:p>
          <a:p>
            <a:pPr marL="0" indent="0" algn="ctr">
              <a:buNone/>
            </a:pPr>
            <a:r>
              <a:rPr lang="en-US" dirty="0" smtClean="0"/>
              <a:t>Nuclear Information and Resource Service</a:t>
            </a:r>
          </a:p>
          <a:p>
            <a:pPr marL="0" indent="0" algn="ctr">
              <a:buNone/>
            </a:pPr>
            <a:r>
              <a:rPr lang="en-US" dirty="0" smtClean="0"/>
              <a:t>West Valley Action Network</a:t>
            </a:r>
          </a:p>
          <a:p>
            <a:pPr marL="0" indent="0" algn="ctr">
              <a:buNone/>
            </a:pPr>
            <a:endParaRPr lang="en-US" dirty="0" smtClean="0"/>
          </a:p>
          <a:p>
            <a:endParaRPr lang="en-US" dirty="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066800" y="1600200"/>
            <a:ext cx="7052237" cy="4525963"/>
          </a:xfrm>
          <a:prstGeom prst="rect">
            <a:avLst/>
          </a:prstGeom>
          <a:noFill/>
          <a:ln w="9525">
            <a:noFill/>
            <a:miter lim="800000"/>
            <a:headEnd/>
            <a:tailEnd/>
          </a:ln>
        </p:spPr>
      </p:pic>
    </p:spTree>
    <p:extLst>
      <p:ext uri="{BB962C8B-B14F-4D97-AF65-F5344CB8AC3E}">
        <p14:creationId xmlns:p14="http://schemas.microsoft.com/office/powerpoint/2010/main" val="133435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Radioactive Atoms</a:t>
            </a:r>
            <a:endParaRPr lang="en-US" sz="3600" dirty="0"/>
          </a:p>
        </p:txBody>
      </p:sp>
      <p:sp>
        <p:nvSpPr>
          <p:cNvPr id="3" name="Content Placeholder 2"/>
          <p:cNvSpPr>
            <a:spLocks noGrp="1"/>
          </p:cNvSpPr>
          <p:nvPr>
            <p:ph idx="1"/>
          </p:nvPr>
        </p:nvSpPr>
        <p:spPr>
          <a:xfrm>
            <a:off x="457200" y="1066800"/>
            <a:ext cx="8229600" cy="5334000"/>
          </a:xfrm>
        </p:spPr>
        <p:txBody>
          <a:bodyPr>
            <a:normAutofit fontScale="25000" lnSpcReduction="20000"/>
          </a:bodyPr>
          <a:lstStyle/>
          <a:p>
            <a:pPr marL="0" indent="0" algn="ctr">
              <a:buNone/>
            </a:pPr>
            <a:endParaRPr lang="en-US" dirty="0" smtClean="0"/>
          </a:p>
          <a:p>
            <a:r>
              <a:rPr lang="en-US" sz="7200" dirty="0" smtClean="0"/>
              <a:t>Unstable– give off particles and energy to become stable</a:t>
            </a:r>
          </a:p>
          <a:p>
            <a:pPr marL="0" indent="0">
              <a:buNone/>
            </a:pPr>
            <a:endParaRPr lang="en-US" sz="7200" dirty="0" smtClean="0"/>
          </a:p>
          <a:p>
            <a:r>
              <a:rPr lang="en-US" sz="7200" dirty="0" smtClean="0"/>
              <a:t>Some do this quickly;  Some take millions of years</a:t>
            </a:r>
          </a:p>
          <a:p>
            <a:pPr marL="0" indent="0">
              <a:buNone/>
            </a:pPr>
            <a:endParaRPr lang="en-US" sz="7200" dirty="0" smtClean="0"/>
          </a:p>
          <a:p>
            <a:r>
              <a:rPr lang="en-US" sz="7200" dirty="0" smtClean="0"/>
              <a:t>Each particle or energy wave given off can cause or contribute to causing a cancer</a:t>
            </a:r>
          </a:p>
          <a:p>
            <a:pPr marL="0" indent="0">
              <a:buNone/>
            </a:pPr>
            <a:endParaRPr lang="en-US" sz="7200" dirty="0" smtClean="0"/>
          </a:p>
          <a:p>
            <a:r>
              <a:rPr lang="en-US" sz="7200" dirty="0" smtClean="0"/>
              <a:t>Some occur naturally but some are manmade– like plutonium</a:t>
            </a:r>
          </a:p>
          <a:p>
            <a:endParaRPr lang="en-US" sz="7200" dirty="0"/>
          </a:p>
          <a:p>
            <a:endParaRPr lang="en-US" sz="7200" dirty="0" smtClean="0"/>
          </a:p>
          <a:p>
            <a:r>
              <a:rPr lang="en-US" sz="7200" dirty="0" smtClean="0"/>
              <a:t>Nuclear power fuel when it comes out of the reactor can be some of the most radioactive material in the world – it can kill a person unshielded in just a few minutes</a:t>
            </a:r>
          </a:p>
          <a:p>
            <a:endParaRPr lang="en-US" sz="7200" dirty="0" smtClean="0"/>
          </a:p>
          <a:p>
            <a:r>
              <a:rPr lang="en-US" sz="7200" dirty="0" smtClean="0"/>
              <a:t>Radioactive Atoms can get into the </a:t>
            </a:r>
            <a:r>
              <a:rPr lang="en-US" sz="7200" b="1" dirty="0" smtClean="0"/>
              <a:t>food chain </a:t>
            </a:r>
            <a:r>
              <a:rPr lang="en-US" sz="7200" dirty="0" smtClean="0"/>
              <a:t>replacing nonradioactive nutrients and </a:t>
            </a:r>
            <a:r>
              <a:rPr lang="en-US" sz="7200" b="1" dirty="0" smtClean="0"/>
              <a:t>concentrating in our bodies </a:t>
            </a:r>
            <a:r>
              <a:rPr lang="en-US" sz="7200" dirty="0" smtClean="0"/>
              <a:t>and plant and animal bodies  </a:t>
            </a:r>
          </a:p>
          <a:p>
            <a:pPr>
              <a:buNone/>
            </a:pPr>
            <a:r>
              <a:rPr lang="en-US" sz="7200" dirty="0" smtClean="0"/>
              <a:t>	EX: strontium is taken up like calcium in milk and ice cream will go to bones and teeth</a:t>
            </a:r>
          </a:p>
          <a:p>
            <a:endParaRPr lang="en-US" sz="7200" dirty="0" smtClean="0"/>
          </a:p>
        </p:txBody>
      </p:sp>
    </p:spTree>
    <p:extLst>
      <p:ext uri="{BB962C8B-B14F-4D97-AF65-F5344CB8AC3E}">
        <p14:creationId xmlns:p14="http://schemas.microsoft.com/office/powerpoint/2010/main" val="246652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Radiation—NO SAFE DOSE </a:t>
            </a:r>
            <a:endParaRPr lang="en-US" dirty="0"/>
          </a:p>
        </p:txBody>
      </p:sp>
      <p:sp>
        <p:nvSpPr>
          <p:cNvPr id="3" name="Content Placeholder 2"/>
          <p:cNvSpPr>
            <a:spLocks noGrp="1"/>
          </p:cNvSpPr>
          <p:nvPr>
            <p:ph idx="1"/>
          </p:nvPr>
        </p:nvSpPr>
        <p:spPr/>
        <p:txBody>
          <a:bodyPr>
            <a:normAutofit fontScale="92500" lnSpcReduction="10000"/>
          </a:bodyPr>
          <a:lstStyle/>
          <a:p>
            <a:r>
              <a:rPr lang="en-US" dirty="0"/>
              <a:t>Cancer –</a:t>
            </a:r>
            <a:r>
              <a:rPr lang="en-US" sz="2000" dirty="0"/>
              <a:t>this is the only </a:t>
            </a:r>
            <a:r>
              <a:rPr lang="en-US" sz="2000" dirty="0" smtClean="0"/>
              <a:t>health effect  </a:t>
            </a:r>
            <a:r>
              <a:rPr lang="en-US" sz="2000" dirty="0"/>
              <a:t>the government tries to predict </a:t>
            </a:r>
          </a:p>
          <a:p>
            <a:r>
              <a:rPr lang="en-US" dirty="0"/>
              <a:t>Birth </a:t>
            </a:r>
            <a:r>
              <a:rPr lang="en-US" dirty="0" smtClean="0"/>
              <a:t>Defects-</a:t>
            </a:r>
            <a:r>
              <a:rPr lang="en-US" sz="2100" dirty="0">
                <a:solidFill>
                  <a:prstClr val="black"/>
                </a:solidFill>
              </a:rPr>
              <a:t> </a:t>
            </a:r>
            <a:r>
              <a:rPr lang="en-US" sz="2100" dirty="0" smtClean="0">
                <a:solidFill>
                  <a:prstClr val="black"/>
                </a:solidFill>
              </a:rPr>
              <a:t>consider impacts on first 2 generations only</a:t>
            </a:r>
          </a:p>
          <a:p>
            <a:r>
              <a:rPr lang="en-US" dirty="0" smtClean="0"/>
              <a:t>Heart </a:t>
            </a:r>
            <a:r>
              <a:rPr lang="en-US" dirty="0"/>
              <a:t>Disease</a:t>
            </a:r>
          </a:p>
          <a:p>
            <a:r>
              <a:rPr lang="en-US" dirty="0"/>
              <a:t>Reduced Immunity</a:t>
            </a:r>
          </a:p>
          <a:p>
            <a:r>
              <a:rPr lang="en-US" dirty="0"/>
              <a:t>Genetic Damage</a:t>
            </a:r>
          </a:p>
          <a:p>
            <a:r>
              <a:rPr lang="en-US" dirty="0"/>
              <a:t>Other health problems in this and future </a:t>
            </a:r>
            <a:r>
              <a:rPr lang="en-US" dirty="0" smtClean="0"/>
              <a:t>generations</a:t>
            </a:r>
          </a:p>
          <a:p>
            <a:r>
              <a:rPr lang="en-US" i="1" dirty="0" smtClean="0"/>
              <a:t>Can’t prevent natural radiation but can prevent manmade</a:t>
            </a:r>
            <a:endParaRPr lang="en-US" i="1" dirty="0"/>
          </a:p>
          <a:p>
            <a:endParaRPr lang="en-US" dirty="0"/>
          </a:p>
          <a:p>
            <a:endParaRPr lang="en-US" dirty="0"/>
          </a:p>
        </p:txBody>
      </p:sp>
    </p:spTree>
    <p:extLst>
      <p:ext uri="{BB962C8B-B14F-4D97-AF65-F5344CB8AC3E}">
        <p14:creationId xmlns:p14="http://schemas.microsoft.com/office/powerpoint/2010/main" val="1227803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p:cNvPicPr/>
          <p:nvPr/>
        </p:nvPicPr>
        <p:blipFill>
          <a:blip r:embed="rId3" cstate="print"/>
          <a:stretch>
            <a:fillRect/>
          </a:stretch>
        </p:blipFill>
        <p:spPr>
          <a:xfrm>
            <a:off x="304920" y="52560"/>
            <a:ext cx="8534160" cy="6271920"/>
          </a:xfrm>
          <a:prstGeom prst="rect">
            <a:avLst/>
          </a:prstGeom>
        </p:spPr>
      </p:pic>
    </p:spTree>
    <p:extLst>
      <p:ext uri="{BB962C8B-B14F-4D97-AF65-F5344CB8AC3E}">
        <p14:creationId xmlns:p14="http://schemas.microsoft.com/office/powerpoint/2010/main" val="1193590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chart of radionuclides.gif"/>
          <p:cNvPicPr>
            <a:picLocks noChangeAspect="1"/>
          </p:cNvPicPr>
          <p:nvPr/>
        </p:nvPicPr>
        <p:blipFill>
          <a:blip r:embed="rId2" cstate="print"/>
          <a:srcRect/>
          <a:stretch>
            <a:fillRect/>
          </a:stretch>
        </p:blipFill>
        <p:spPr>
          <a:xfrm>
            <a:off x="1523999" y="0"/>
            <a:ext cx="5638801"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Picture 2"/>
          <p:cNvPicPr/>
          <p:nvPr/>
        </p:nvPicPr>
        <p:blipFill>
          <a:blip r:embed="rId3" cstate="print"/>
          <a:stretch>
            <a:fillRect/>
          </a:stretch>
        </p:blipFill>
        <p:spPr>
          <a:xfrm>
            <a:off x="2057400" y="90360"/>
            <a:ext cx="5105160" cy="6641640"/>
          </a:xfrm>
          <a:prstGeom prst="rect">
            <a:avLst/>
          </a:prstGeom>
        </p:spPr>
      </p:pic>
    </p:spTree>
    <p:extLst>
      <p:ext uri="{BB962C8B-B14F-4D97-AF65-F5344CB8AC3E}">
        <p14:creationId xmlns:p14="http://schemas.microsoft.com/office/powerpoint/2010/main" val="2559543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 particles in Lung Tissue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Plutonium </a:t>
            </a:r>
            <a:endParaRPr lang="en-US" sz="2400" dirty="0"/>
          </a:p>
          <a:p>
            <a:pPr marL="0" indent="0">
              <a:buNone/>
            </a:pPr>
            <a:r>
              <a:rPr lang="en-US" sz="2400" dirty="0" smtClean="0"/>
              <a:t>Emits Alpha </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752600"/>
            <a:ext cx="57912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3105835"/>
            <a:ext cx="2057400" cy="1477328"/>
          </a:xfrm>
          <a:prstGeom prst="rect">
            <a:avLst/>
          </a:prstGeom>
        </p:spPr>
        <p:txBody>
          <a:bodyPr wrap="square">
            <a:spAutoFit/>
          </a:bodyPr>
          <a:lstStyle/>
          <a:p>
            <a:r>
              <a:rPr lang="en-US" dirty="0" smtClean="0"/>
              <a:t>From </a:t>
            </a:r>
            <a:r>
              <a:rPr lang="en-US" i="1" dirty="0" smtClean="0"/>
              <a:t>At </a:t>
            </a:r>
            <a:r>
              <a:rPr lang="en-US" i="1" dirty="0"/>
              <a:t>Work in the Fields of the </a:t>
            </a:r>
            <a:r>
              <a:rPr lang="en-US" i="1" dirty="0" smtClean="0"/>
              <a:t>Bomb</a:t>
            </a:r>
            <a:r>
              <a:rPr lang="en-US" dirty="0" smtClean="0"/>
              <a:t>, </a:t>
            </a:r>
            <a:r>
              <a:rPr lang="en-US" dirty="0"/>
              <a:t>Robert Del </a:t>
            </a:r>
            <a:r>
              <a:rPr lang="en-US" dirty="0" err="1"/>
              <a:t>Tredici</a:t>
            </a:r>
            <a:r>
              <a:rPr lang="en-US" dirty="0"/>
              <a:t> </a:t>
            </a:r>
          </a:p>
          <a:p>
            <a:r>
              <a:rPr lang="en-US" dirty="0" smtClean="0"/>
              <a:t>(Harper </a:t>
            </a:r>
            <a:r>
              <a:rPr lang="en-US" dirty="0"/>
              <a:t>&amp; Row, 1987)</a:t>
            </a:r>
          </a:p>
        </p:txBody>
      </p:sp>
    </p:spTree>
    <p:extLst>
      <p:ext uri="{BB962C8B-B14F-4D97-AF65-F5344CB8AC3E}">
        <p14:creationId xmlns:p14="http://schemas.microsoft.com/office/powerpoint/2010/main" val="3960076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1"/>
          <p:cNvPicPr/>
          <p:nvPr/>
        </p:nvPicPr>
        <p:blipFill>
          <a:blip r:embed="rId3" cstate="print"/>
          <a:stretch>
            <a:fillRect/>
          </a:stretch>
        </p:blipFill>
        <p:spPr>
          <a:xfrm>
            <a:off x="1828800" y="1752600"/>
            <a:ext cx="5145240" cy="5105400"/>
          </a:xfrm>
          <a:prstGeom prst="rect">
            <a:avLst/>
          </a:prstGeom>
        </p:spPr>
      </p:pic>
      <p:sp>
        <p:nvSpPr>
          <p:cNvPr id="2" name="Title 1"/>
          <p:cNvSpPr>
            <a:spLocks noGrp="1"/>
          </p:cNvSpPr>
          <p:nvPr>
            <p:ph type="title"/>
          </p:nvPr>
        </p:nvSpPr>
        <p:spPr>
          <a:xfrm>
            <a:off x="457200" y="685800"/>
            <a:ext cx="8229600" cy="731838"/>
          </a:xfrm>
        </p:spPr>
        <p:txBody>
          <a:bodyPr/>
          <a:lstStyle/>
          <a:p>
            <a:r>
              <a:rPr lang="en-US" sz="3200" dirty="0" smtClean="0"/>
              <a:t>Deformities found around nuclear facilities especially TMI (1979), Chernobyl (1986), Fukushima (2011) and as far as California  from Chernobyl</a:t>
            </a:r>
            <a:endParaRPr lang="en-US" sz="3200" dirty="0"/>
          </a:p>
        </p:txBody>
      </p:sp>
    </p:spTree>
    <p:extLst>
      <p:ext uri="{BB962C8B-B14F-4D97-AF65-F5344CB8AC3E}">
        <p14:creationId xmlns:p14="http://schemas.microsoft.com/office/powerpoint/2010/main" val="3828304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Shape 1"/>
          <p:cNvSpPr txBox="1"/>
          <p:nvPr/>
        </p:nvSpPr>
        <p:spPr>
          <a:xfrm>
            <a:off x="152400" y="228600"/>
            <a:ext cx="8762640" cy="6400440"/>
          </a:xfrm>
          <a:prstGeom prst="rect">
            <a:avLst/>
          </a:prstGeom>
        </p:spPr>
        <p:txBody>
          <a:bodyPr anchor="ctr"/>
          <a:lstStyle/>
          <a:p>
            <a:pPr>
              <a:lnSpc>
                <a:spcPct val="100000"/>
              </a:lnSpc>
            </a:pPr>
            <a:r>
              <a:rPr lang="en-US" sz="4000" b="1" dirty="0" smtClean="0">
                <a:solidFill>
                  <a:schemeClr val="accent4">
                    <a:lumMod val="75000"/>
                  </a:schemeClr>
                </a:solidFill>
                <a:latin typeface="Calibri"/>
              </a:rPr>
              <a:t>Some Nuclear Waste Lasts for Eons</a:t>
            </a:r>
          </a:p>
          <a:p>
            <a:pPr>
              <a:lnSpc>
                <a:spcPct val="100000"/>
              </a:lnSpc>
            </a:pPr>
            <a:r>
              <a:rPr lang="en-US" sz="4000" b="1" dirty="0" smtClean="0">
                <a:solidFill>
                  <a:schemeClr val="accent4">
                    <a:lumMod val="75000"/>
                  </a:schemeClr>
                </a:solidFill>
                <a:latin typeface="Calibri"/>
              </a:rPr>
              <a:t>HALF-LIFE x 10 or 20 = HAZARDOUS </a:t>
            </a:r>
            <a:r>
              <a:rPr lang="en-US" sz="4000" b="1" dirty="0">
                <a:solidFill>
                  <a:schemeClr val="accent4">
                    <a:lumMod val="75000"/>
                  </a:schemeClr>
                </a:solidFill>
                <a:latin typeface="Calibri"/>
              </a:rPr>
              <a:t>LIFE</a:t>
            </a:r>
            <a:r>
              <a:rPr lang="en-US" sz="2400" b="1" dirty="0">
                <a:solidFill>
                  <a:schemeClr val="accent4">
                    <a:lumMod val="75000"/>
                  </a:schemeClr>
                </a:solidFill>
                <a:latin typeface="Calibri"/>
              </a:rPr>
              <a:t>
• Tritium, </a:t>
            </a:r>
            <a:r>
              <a:rPr lang="en-US" sz="2400" b="1" dirty="0" smtClean="0">
                <a:solidFill>
                  <a:schemeClr val="accent4">
                    <a:lumMod val="75000"/>
                  </a:schemeClr>
                </a:solidFill>
                <a:latin typeface="Calibri"/>
              </a:rPr>
              <a:t>half-life* of </a:t>
            </a:r>
            <a:r>
              <a:rPr lang="en-US" sz="2400" b="1" dirty="0">
                <a:solidFill>
                  <a:schemeClr val="accent4">
                    <a:lumMod val="75000"/>
                  </a:schemeClr>
                </a:solidFill>
                <a:latin typeface="Calibri"/>
              </a:rPr>
              <a:t>12 years, hazardous life of 120-240 years
• Strontium-90, half life of 28 years, hazardous life of 280-560 years
• Nickel-59, half life of 76,000 years, hazardous life of 760,000-1,520,000 </a:t>
            </a:r>
            <a:r>
              <a:rPr lang="en-US" sz="2400" b="1" dirty="0" smtClean="0">
                <a:solidFill>
                  <a:schemeClr val="accent4">
                    <a:lumMod val="75000"/>
                  </a:schemeClr>
                </a:solidFill>
                <a:latin typeface="Calibri"/>
              </a:rPr>
              <a:t>years</a:t>
            </a:r>
          </a:p>
          <a:p>
            <a:pPr>
              <a:lnSpc>
                <a:spcPct val="100000"/>
              </a:lnSpc>
            </a:pPr>
            <a:r>
              <a:rPr lang="en-US" sz="2400" b="1" dirty="0" smtClean="0">
                <a:solidFill>
                  <a:schemeClr val="accent4">
                    <a:lumMod val="75000"/>
                  </a:schemeClr>
                </a:solidFill>
                <a:latin typeface="Calibri"/>
              </a:rPr>
              <a:t>• </a:t>
            </a:r>
            <a:r>
              <a:rPr lang="en-US" sz="2400" b="1" dirty="0">
                <a:solidFill>
                  <a:schemeClr val="accent4">
                    <a:lumMod val="75000"/>
                  </a:schemeClr>
                </a:solidFill>
                <a:latin typeface="Calibri"/>
              </a:rPr>
              <a:t>Iodine-131, half-life of 8 days, hazardous life of 80-160 days
• Iodine-129, half-life of sixteen million years, hazardous life of 160-320 million </a:t>
            </a:r>
            <a:r>
              <a:rPr lang="en-US" sz="2400" b="1" dirty="0" smtClean="0">
                <a:solidFill>
                  <a:schemeClr val="accent4">
                    <a:lumMod val="75000"/>
                  </a:schemeClr>
                </a:solidFill>
                <a:latin typeface="Calibri"/>
              </a:rPr>
              <a:t>years</a:t>
            </a:r>
            <a:endParaRPr lang="en-US" sz="2400" b="1" dirty="0">
              <a:solidFill>
                <a:schemeClr val="accent4">
                  <a:lumMod val="75000"/>
                </a:schemeClr>
              </a:solidFill>
              <a:latin typeface="Calibri"/>
            </a:endParaRPr>
          </a:p>
          <a:p>
            <a:pPr>
              <a:lnSpc>
                <a:spcPct val="100000"/>
              </a:lnSpc>
            </a:pPr>
            <a:r>
              <a:rPr lang="en-US" sz="2400" b="1" dirty="0" smtClean="0">
                <a:solidFill>
                  <a:schemeClr val="accent4">
                    <a:lumMod val="75000"/>
                  </a:schemeClr>
                </a:solidFill>
              </a:rPr>
              <a:t>•Plutonium –239 half-life 24,000, hazardous 240,000-480,000 years</a:t>
            </a:r>
          </a:p>
          <a:p>
            <a:pPr>
              <a:lnSpc>
                <a:spcPct val="100000"/>
              </a:lnSpc>
            </a:pPr>
            <a:endParaRPr lang="en-US" sz="2400" b="1" dirty="0" smtClean="0">
              <a:solidFill>
                <a:schemeClr val="accent4">
                  <a:lumMod val="75000"/>
                </a:schemeClr>
              </a:solidFill>
              <a:latin typeface="Calibri"/>
            </a:endParaRPr>
          </a:p>
          <a:p>
            <a:pPr>
              <a:lnSpc>
                <a:spcPct val="100000"/>
              </a:lnSpc>
            </a:pPr>
            <a:r>
              <a:rPr lang="en-US" sz="2400" b="1" dirty="0" smtClean="0">
                <a:solidFill>
                  <a:schemeClr val="accent4">
                    <a:lumMod val="75000"/>
                  </a:schemeClr>
                </a:solidFill>
                <a:latin typeface="Calibri"/>
              </a:rPr>
              <a:t>* </a:t>
            </a:r>
            <a:r>
              <a:rPr lang="en-US" sz="2400" b="1" dirty="0">
                <a:solidFill>
                  <a:schemeClr val="accent4">
                    <a:lumMod val="75000"/>
                  </a:schemeClr>
                </a:solidFill>
                <a:latin typeface="Calibri"/>
              </a:rPr>
              <a:t>See General Electric </a:t>
            </a:r>
            <a:r>
              <a:rPr lang="en-US" sz="2400" b="1" i="1" dirty="0">
                <a:solidFill>
                  <a:schemeClr val="accent4">
                    <a:lumMod val="75000"/>
                  </a:schemeClr>
                </a:solidFill>
                <a:latin typeface="Calibri"/>
              </a:rPr>
              <a:t>Chart of the Nuclides, Twelfth Edition (Revised</a:t>
            </a:r>
            <a:r>
              <a:rPr lang="en-US" sz="2400" b="1" i="1" dirty="0" smtClean="0">
                <a:solidFill>
                  <a:schemeClr val="accent4">
                    <a:lumMod val="75000"/>
                  </a:schemeClr>
                </a:solidFill>
                <a:latin typeface="Calibri"/>
              </a:rPr>
              <a:t>)</a:t>
            </a:r>
            <a:r>
              <a:rPr lang="en-US" sz="2400" b="1" dirty="0" smtClean="0">
                <a:solidFill>
                  <a:schemeClr val="accent4">
                    <a:lumMod val="75000"/>
                  </a:schemeClr>
                </a:solidFill>
                <a:latin typeface="Calibri"/>
              </a:rPr>
              <a:t> </a:t>
            </a:r>
            <a:r>
              <a:rPr lang="en-US" sz="2400" b="1" dirty="0">
                <a:solidFill>
                  <a:schemeClr val="accent4">
                    <a:lumMod val="75000"/>
                  </a:schemeClr>
                </a:solidFill>
                <a:latin typeface="Calibri"/>
              </a:rPr>
              <a:t>1977, for half lives of radioactive </a:t>
            </a:r>
            <a:r>
              <a:rPr lang="en-US" sz="2400" b="1" dirty="0" smtClean="0">
                <a:solidFill>
                  <a:schemeClr val="accent4">
                    <a:lumMod val="75000"/>
                  </a:schemeClr>
                </a:solidFill>
                <a:latin typeface="Calibri"/>
              </a:rPr>
              <a:t>elements. </a:t>
            </a:r>
            <a:r>
              <a:rPr lang="en-US" sz="2400" b="1" dirty="0">
                <a:solidFill>
                  <a:srgbClr val="FFC000"/>
                </a:solidFill>
                <a:latin typeface="Calibri"/>
              </a:rPr>
              <a:t>
</a:t>
            </a:r>
            <a:endParaRPr dirty="0"/>
          </a:p>
        </p:txBody>
      </p:sp>
    </p:spTree>
    <p:extLst>
      <p:ext uri="{BB962C8B-B14F-4D97-AF65-F5344CB8AC3E}">
        <p14:creationId xmlns:p14="http://schemas.microsoft.com/office/powerpoint/2010/main" val="1641954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Picture 1"/>
          <p:cNvPicPr/>
          <p:nvPr/>
        </p:nvPicPr>
        <p:blipFill>
          <a:blip r:embed="rId3" cstate="print"/>
          <a:stretch>
            <a:fillRect/>
          </a:stretch>
        </p:blipFill>
        <p:spPr>
          <a:xfrm>
            <a:off x="0" y="314280"/>
            <a:ext cx="9143640" cy="6229080"/>
          </a:xfrm>
          <a:prstGeom prst="rect">
            <a:avLst/>
          </a:prstGeom>
        </p:spPr>
      </p:pic>
    </p:spTree>
    <p:extLst>
      <p:ext uri="{BB962C8B-B14F-4D97-AF65-F5344CB8AC3E}">
        <p14:creationId xmlns:p14="http://schemas.microsoft.com/office/powerpoint/2010/main" val="163273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spcBef>
                <a:spcPct val="20000"/>
              </a:spcBef>
            </a:pPr>
            <a:r>
              <a:rPr lang="en-US" sz="3600" dirty="0" smtClean="0"/>
              <a:t>Nuclear Power and Weapons	</a:t>
            </a:r>
            <a:br>
              <a:rPr lang="en-US" sz="3600" dirty="0" smtClean="0"/>
            </a:br>
            <a:r>
              <a:rPr lang="en-US" sz="3000" dirty="0" smtClean="0">
                <a:solidFill>
                  <a:prstClr val="black"/>
                </a:solidFill>
                <a:ea typeface="+mn-ea"/>
                <a:cs typeface="+mn-cs"/>
              </a:rPr>
              <a:t>SHARE </a:t>
            </a:r>
            <a:r>
              <a:rPr lang="en-US" sz="3000" dirty="0">
                <a:solidFill>
                  <a:prstClr val="black"/>
                </a:solidFill>
                <a:ea typeface="+mn-ea"/>
                <a:cs typeface="+mn-cs"/>
              </a:rPr>
              <a:t>THE SAME “FUEL CHAIN” [not “CYCLE”]</a:t>
            </a:r>
            <a:br>
              <a:rPr lang="en-US" sz="3000" dirty="0">
                <a:solidFill>
                  <a:prstClr val="black"/>
                </a:solidFill>
                <a:ea typeface="+mn-ea"/>
                <a:cs typeface="+mn-cs"/>
              </a:rPr>
            </a:br>
            <a:endParaRPr lang="en-US" sz="3600" dirty="0"/>
          </a:p>
        </p:txBody>
      </p:sp>
      <p:sp>
        <p:nvSpPr>
          <p:cNvPr id="3" name="Content Placeholder 2"/>
          <p:cNvSpPr>
            <a:spLocks noGrp="1"/>
          </p:cNvSpPr>
          <p:nvPr>
            <p:ph idx="1"/>
          </p:nvPr>
        </p:nvSpPr>
        <p:spPr/>
        <p:txBody>
          <a:bodyPr>
            <a:normAutofit fontScale="92500"/>
          </a:bodyPr>
          <a:lstStyle/>
          <a:p>
            <a:r>
              <a:rPr lang="en-US" dirty="0" smtClean="0"/>
              <a:t>Mining Uranium</a:t>
            </a:r>
          </a:p>
          <a:p>
            <a:r>
              <a:rPr lang="en-US" dirty="0" smtClean="0"/>
              <a:t>Milling</a:t>
            </a:r>
          </a:p>
          <a:p>
            <a:r>
              <a:rPr lang="en-US" dirty="0" smtClean="0"/>
              <a:t>Conversion from Solid to Gas</a:t>
            </a:r>
          </a:p>
          <a:p>
            <a:r>
              <a:rPr lang="en-US" dirty="0" smtClean="0"/>
              <a:t>Concentration of Uranium 235 (enrichment) then convert back to solid</a:t>
            </a:r>
          </a:p>
          <a:p>
            <a:r>
              <a:rPr lang="en-US" dirty="0" smtClean="0"/>
              <a:t>Making FUEL pellets/rods/assemblies</a:t>
            </a:r>
          </a:p>
          <a:p>
            <a:r>
              <a:rPr lang="en-US" dirty="0" smtClean="0"/>
              <a:t>Nuclear Power and Weapons reactors</a:t>
            </a:r>
          </a:p>
          <a:p>
            <a:r>
              <a:rPr lang="en-US" i="1" dirty="0" smtClean="0"/>
              <a:t>Waste and transport at and between every step</a:t>
            </a:r>
            <a:endParaRPr lang="en-US" i="1" dirty="0"/>
          </a:p>
        </p:txBody>
      </p:sp>
    </p:spTree>
    <p:extLst>
      <p:ext uri="{BB962C8B-B14F-4D97-AF65-F5344CB8AC3E}">
        <p14:creationId xmlns:p14="http://schemas.microsoft.com/office/powerpoint/2010/main" val="3614333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endParaRPr lang="en-US" dirty="0"/>
          </a:p>
        </p:txBody>
      </p:sp>
      <p:sp>
        <p:nvSpPr>
          <p:cNvPr id="3" name="Content Placeholder 2"/>
          <p:cNvSpPr>
            <a:spLocks noGrp="1"/>
          </p:cNvSpPr>
          <p:nvPr>
            <p:ph idx="1"/>
          </p:nvPr>
        </p:nvSpPr>
        <p:spPr/>
        <p:txBody>
          <a:bodyPr>
            <a:normAutofit/>
          </a:bodyPr>
          <a:lstStyle/>
          <a:p>
            <a:pPr marL="0" indent="0" algn="ctr">
              <a:buNone/>
            </a:pPr>
            <a:r>
              <a:rPr lang="en-US" sz="7200" dirty="0"/>
              <a:t>Where is West Valley and </a:t>
            </a:r>
            <a:r>
              <a:rPr lang="en-US" sz="7200" dirty="0" smtClean="0"/>
              <a:t>Why Care?</a:t>
            </a:r>
          </a:p>
        </p:txBody>
      </p:sp>
    </p:spTree>
    <p:extLst>
      <p:ext uri="{BB962C8B-B14F-4D97-AF65-F5344CB8AC3E}">
        <p14:creationId xmlns:p14="http://schemas.microsoft.com/office/powerpoint/2010/main" val="3308136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
          <p:cNvPicPr/>
          <p:nvPr/>
        </p:nvPicPr>
        <p:blipFill>
          <a:blip r:embed="rId3" cstate="print"/>
          <a:stretch>
            <a:fillRect/>
          </a:stretch>
        </p:blipFill>
        <p:spPr>
          <a:xfrm>
            <a:off x="457200" y="0"/>
            <a:ext cx="8280000" cy="6776640"/>
          </a:xfrm>
          <a:prstGeom prst="rect">
            <a:avLst/>
          </a:prstGeom>
        </p:spPr>
      </p:pic>
      <p:sp>
        <p:nvSpPr>
          <p:cNvPr id="288" name="CustomShape 1"/>
          <p:cNvSpPr/>
          <p:nvPr/>
        </p:nvSpPr>
        <p:spPr>
          <a:xfrm>
            <a:off x="1066680" y="838080"/>
            <a:ext cx="1599840" cy="639000"/>
          </a:xfrm>
          <a:prstGeom prst="rect">
            <a:avLst/>
          </a:prstGeom>
        </p:spPr>
        <p:txBody>
          <a:bodyPr lIns="90000" tIns="45000" rIns="90000" bIns="45000"/>
          <a:lstStyle/>
          <a:p>
            <a:pPr>
              <a:lnSpc>
                <a:spcPct val="100000"/>
              </a:lnSpc>
            </a:pPr>
            <a:r>
              <a:rPr lang="en-US">
                <a:solidFill>
                  <a:srgbClr val="000000"/>
                </a:solidFill>
                <a:latin typeface="Calibri"/>
              </a:rPr>
              <a:t>(Milling &amp; Converting) </a:t>
            </a:r>
            <a:endParaRPr/>
          </a:p>
        </p:txBody>
      </p:sp>
    </p:spTree>
    <p:extLst>
      <p:ext uri="{BB962C8B-B14F-4D97-AF65-F5344CB8AC3E}">
        <p14:creationId xmlns:p14="http://schemas.microsoft.com/office/powerpoint/2010/main" val="559433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2" descr="http://www.animatedsoftware.com/hotwords/spent_fuel/bwrbundl.gif"/>
          <p:cNvPicPr>
            <a:picLocks noChangeAspect="1" noChangeArrowheads="1"/>
          </p:cNvPicPr>
          <p:nvPr/>
        </p:nvPicPr>
        <p:blipFill>
          <a:blip r:embed="rId2" cstate="print"/>
          <a:srcRect/>
          <a:stretch>
            <a:fillRect/>
          </a:stretch>
        </p:blipFill>
        <p:spPr bwMode="auto">
          <a:xfrm>
            <a:off x="3581400" y="1447800"/>
            <a:ext cx="1638300" cy="5133975"/>
          </a:xfrm>
          <a:prstGeom prst="rect">
            <a:avLst/>
          </a:prstGeom>
          <a:noFill/>
          <a:ln w="9525">
            <a:noFill/>
            <a:miter lim="800000"/>
            <a:headEnd/>
            <a:tailEnd/>
          </a:ln>
        </p:spPr>
      </p:pic>
      <p:sp>
        <p:nvSpPr>
          <p:cNvPr id="6" name="TextBox 5"/>
          <p:cNvSpPr txBox="1"/>
          <p:nvPr/>
        </p:nvSpPr>
        <p:spPr>
          <a:xfrm>
            <a:off x="685800" y="1295400"/>
            <a:ext cx="2318331" cy="1200329"/>
          </a:xfrm>
          <a:prstGeom prst="rect">
            <a:avLst/>
          </a:prstGeom>
          <a:noFill/>
        </p:spPr>
        <p:txBody>
          <a:bodyPr wrap="square" rtlCol="0">
            <a:spAutoFit/>
          </a:bodyPr>
          <a:lstStyle/>
          <a:p>
            <a:r>
              <a:rPr lang="en-US" dirty="0" smtClean="0"/>
              <a:t>Fuel Assembly </a:t>
            </a:r>
          </a:p>
          <a:p>
            <a:r>
              <a:rPr lang="en-US" dirty="0" smtClean="0"/>
              <a:t>Made of Fuel Rods</a:t>
            </a:r>
          </a:p>
          <a:p>
            <a:r>
              <a:rPr lang="en-US" dirty="0" smtClean="0"/>
              <a:t>Made of Fuel Pellets</a:t>
            </a:r>
          </a:p>
          <a:p>
            <a:r>
              <a:rPr lang="en-US" dirty="0" smtClean="0"/>
              <a:t>Made of Uranium Fuel</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685800" y="507960"/>
            <a:ext cx="6373440" cy="1244160"/>
          </a:xfrm>
          <a:prstGeom prst="rect">
            <a:avLst/>
          </a:prstGeom>
        </p:spPr>
        <p:txBody>
          <a:bodyPr lIns="90000" tIns="45000" rIns="90000" bIns="45000" anchor="ctr"/>
          <a:lstStyle/>
          <a:p>
            <a:pPr>
              <a:lnSpc>
                <a:spcPct val="100000"/>
              </a:lnSpc>
            </a:pPr>
            <a:endParaRPr dirty="0">
              <a:solidFill>
                <a:srgbClr val="FF0000"/>
              </a:solidFill>
            </a:endParaRPr>
          </a:p>
        </p:txBody>
      </p:sp>
      <p:sp>
        <p:nvSpPr>
          <p:cNvPr id="329" name="CustomShape 2"/>
          <p:cNvSpPr/>
          <p:nvPr/>
        </p:nvSpPr>
        <p:spPr>
          <a:xfrm>
            <a:off x="0" y="1614600"/>
            <a:ext cx="2819160" cy="4481280"/>
          </a:xfrm>
          <a:prstGeom prst="rect">
            <a:avLst/>
          </a:prstGeom>
        </p:spPr>
        <p:txBody>
          <a:bodyPr lIns="90000" tIns="45000" rIns="90000" bIns="45000"/>
          <a:lstStyle/>
          <a:p>
            <a:pPr>
              <a:lnSpc>
                <a:spcPct val="90000"/>
              </a:lnSpc>
            </a:pPr>
            <a:r>
              <a:rPr lang="en-US" sz="4000" dirty="0">
                <a:solidFill>
                  <a:srgbClr val="FFFFFF"/>
                </a:solidFill>
                <a:latin typeface="Calibri"/>
              </a:rPr>
              <a:t>More than 10x the radioactive material than the core</a:t>
            </a:r>
            <a:endParaRPr dirty="0"/>
          </a:p>
        </p:txBody>
      </p:sp>
      <p:pic>
        <p:nvPicPr>
          <p:cNvPr id="330" name="Picture 7"/>
          <p:cNvPicPr/>
          <p:nvPr/>
        </p:nvPicPr>
        <p:blipFill>
          <a:blip r:embed="rId3" cstate="print"/>
          <a:stretch>
            <a:fillRect/>
          </a:stretch>
        </p:blipFill>
        <p:spPr>
          <a:xfrm>
            <a:off x="2895480" y="1905120"/>
            <a:ext cx="5866920" cy="4419360"/>
          </a:xfrm>
          <a:prstGeom prst="rect">
            <a:avLst/>
          </a:prstGeom>
        </p:spPr>
      </p:pic>
      <p:sp>
        <p:nvSpPr>
          <p:cNvPr id="2" name="Title 1"/>
          <p:cNvSpPr>
            <a:spLocks noGrp="1"/>
          </p:cNvSpPr>
          <p:nvPr>
            <p:ph type="title"/>
          </p:nvPr>
        </p:nvSpPr>
        <p:spPr>
          <a:xfrm>
            <a:off x="532800" y="228600"/>
            <a:ext cx="8229600" cy="1523520"/>
          </a:xfrm>
        </p:spPr>
        <p:txBody>
          <a:bodyPr/>
          <a:lstStyle/>
          <a:p>
            <a:r>
              <a:rPr lang="en-US" sz="4000" dirty="0" smtClean="0"/>
              <a:t>Irradiated Nuclear Fuel</a:t>
            </a:r>
            <a:r>
              <a:rPr lang="en-US" dirty="0" smtClean="0"/>
              <a:t/>
            </a:r>
            <a:br>
              <a:rPr lang="en-US" dirty="0" smtClean="0"/>
            </a:br>
            <a:r>
              <a:rPr lang="en-US" sz="2800" dirty="0" smtClean="0"/>
              <a:t>(industry calls it ‘spent’ or ‘used’)</a:t>
            </a:r>
            <a:br>
              <a:rPr lang="en-US" sz="2800" dirty="0" smtClean="0"/>
            </a:br>
            <a:r>
              <a:rPr lang="en-US" sz="2800" dirty="0" smtClean="0"/>
              <a:t>Reprocessed or moved–SOME BURIED in HOLES</a:t>
            </a:r>
            <a:endParaRPr lang="en-US" sz="2800" dirty="0"/>
          </a:p>
        </p:txBody>
      </p:sp>
      <p:sp>
        <p:nvSpPr>
          <p:cNvPr id="3" name="Content Placeholder 2"/>
          <p:cNvSpPr>
            <a:spLocks noGrp="1"/>
          </p:cNvSpPr>
          <p:nvPr>
            <p:ph idx="1"/>
          </p:nvPr>
        </p:nvSpPr>
        <p:spPr>
          <a:xfrm>
            <a:off x="457200" y="1752120"/>
            <a:ext cx="8229600" cy="4724880"/>
          </a:xfrm>
        </p:spPr>
        <p:txBody>
          <a:bodyPr/>
          <a:lstStyle/>
          <a:p>
            <a:r>
              <a:rPr lang="en-US" dirty="0" smtClean="0"/>
              <a:t>Millions of </a:t>
            </a:r>
          </a:p>
          <a:p>
            <a:pPr marL="0" indent="0">
              <a:buNone/>
            </a:pPr>
            <a:r>
              <a:rPr lang="en-US" dirty="0" smtClean="0"/>
              <a:t>times ‘hotter’</a:t>
            </a:r>
          </a:p>
          <a:p>
            <a:pPr marL="0" indent="0">
              <a:buNone/>
            </a:pPr>
            <a:r>
              <a:rPr lang="en-US" dirty="0" smtClean="0"/>
              <a:t>than ‘fresh’ </a:t>
            </a:r>
          </a:p>
          <a:p>
            <a:pPr marL="0" indent="0">
              <a:buNone/>
            </a:pPr>
            <a:r>
              <a:rPr lang="en-US" dirty="0" smtClean="0"/>
              <a:t>Uranium fuel</a:t>
            </a:r>
          </a:p>
          <a:p>
            <a:r>
              <a:rPr lang="en-US" dirty="0" smtClean="0"/>
              <a:t>Lethal dose </a:t>
            </a:r>
          </a:p>
          <a:p>
            <a:pPr marL="0" indent="0">
              <a:buNone/>
            </a:pPr>
            <a:r>
              <a:rPr lang="en-US" dirty="0" smtClean="0"/>
              <a:t>in minutes </a:t>
            </a:r>
          </a:p>
          <a:p>
            <a:r>
              <a:rPr lang="en-US" dirty="0" smtClean="0"/>
              <a:t>Long lasting </a:t>
            </a:r>
          </a:p>
        </p:txBody>
      </p:sp>
    </p:spTree>
    <p:extLst>
      <p:ext uri="{BB962C8B-B14F-4D97-AF65-F5344CB8AC3E}">
        <p14:creationId xmlns:p14="http://schemas.microsoft.com/office/powerpoint/2010/main" val="3526783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457200"/>
            <a:ext cx="8229600" cy="457200"/>
          </a:xfrm>
        </p:spPr>
        <p:txBody>
          <a:bodyPr>
            <a:normAutofit fontScale="90000"/>
          </a:bodyPr>
          <a:lstStyle/>
          <a:p>
            <a:r>
              <a:rPr lang="en-US" sz="2400" b="1" dirty="0" smtClean="0"/>
              <a:t>What’s There? </a:t>
            </a:r>
            <a:br>
              <a:rPr lang="en-US" sz="2400" b="1" dirty="0" smtClean="0"/>
            </a:br>
            <a:r>
              <a:rPr lang="en-US" sz="2400" b="1" dirty="0" smtClean="0"/>
              <a:t>Reprocessing Waste – HIGH LEVEL in danger of reclassification as WIR</a:t>
            </a:r>
            <a:endParaRPr lang="en-US" sz="2400" b="1" dirty="0"/>
          </a:p>
        </p:txBody>
      </p:sp>
      <p:sp>
        <p:nvSpPr>
          <p:cNvPr id="15" name="Content Placeholder 14"/>
          <p:cNvSpPr>
            <a:spLocks noGrp="1"/>
          </p:cNvSpPr>
          <p:nvPr>
            <p:ph sz="half" idx="1"/>
          </p:nvPr>
        </p:nvSpPr>
        <p:spPr>
          <a:xfrm>
            <a:off x="457200" y="1219200"/>
            <a:ext cx="4038600" cy="4906963"/>
          </a:xfrm>
        </p:spPr>
        <p:txBody>
          <a:bodyPr>
            <a:normAutofit fontScale="92500" lnSpcReduction="10000"/>
          </a:bodyPr>
          <a:lstStyle/>
          <a:p>
            <a:r>
              <a:rPr lang="en-US" sz="2000" b="1" dirty="0" smtClean="0"/>
              <a:t>REPROCESSING 1966-1972</a:t>
            </a:r>
          </a:p>
          <a:p>
            <a:r>
              <a:rPr lang="en-US" sz="2000" dirty="0" smtClean="0"/>
              <a:t>In 6 years, only reprocessed ~1 years’ worth of irradiated fuel</a:t>
            </a:r>
          </a:p>
          <a:p>
            <a:r>
              <a:rPr lang="en-US" sz="2000" dirty="0" smtClean="0"/>
              <a:t>Highest worker exposures; fires; filter blowout and </a:t>
            </a:r>
            <a:r>
              <a:rPr lang="en-US" sz="2000" b="1" dirty="0" smtClean="0"/>
              <a:t>cesium prong</a:t>
            </a:r>
          </a:p>
          <a:p>
            <a:r>
              <a:rPr lang="en-US" sz="2000" dirty="0" smtClean="0"/>
              <a:t>Hottest radioactive water during reprocessing years</a:t>
            </a:r>
          </a:p>
          <a:p>
            <a:r>
              <a:rPr lang="en-US" sz="2000" dirty="0" smtClean="0"/>
              <a:t>Plutonium behind Springville dam</a:t>
            </a:r>
          </a:p>
          <a:p>
            <a:r>
              <a:rPr lang="en-US" sz="2000" dirty="0" smtClean="0"/>
              <a:t>1960’s spill in building now attributed as cause of large spreading </a:t>
            </a:r>
            <a:r>
              <a:rPr lang="en-US" sz="2000" b="1" dirty="0" smtClean="0"/>
              <a:t>strontium-90 plume</a:t>
            </a:r>
            <a:r>
              <a:rPr lang="en-US" sz="2000" dirty="0" smtClean="0"/>
              <a:t> </a:t>
            </a:r>
          </a:p>
          <a:p>
            <a:r>
              <a:rPr lang="en-US" sz="2000" dirty="0" smtClean="0"/>
              <a:t>660,000 gallons of High level radioactive waste liquid stored in underground tanks until 1980  law directed Dept of Energy to convert to solid—Now in form of </a:t>
            </a:r>
            <a:r>
              <a:rPr lang="en-US" sz="2000" b="1" dirty="0" smtClean="0"/>
              <a:t>High Level Waste Glass “Logs”</a:t>
            </a:r>
          </a:p>
        </p:txBody>
      </p:sp>
      <p:pic>
        <p:nvPicPr>
          <p:cNvPr id="20" name="Picture 2" descr="U:\My Documents\My Pictures\West Valley\west valley 20072008 011 by TomClements.JPG"/>
          <p:cNvPicPr>
            <a:picLocks noChangeAspect="1" noChangeArrowheads="1"/>
          </p:cNvPicPr>
          <p:nvPr/>
        </p:nvPicPr>
        <p:blipFill>
          <a:blip r:embed="rId2" cstate="print"/>
          <a:srcRect/>
          <a:stretch>
            <a:fillRect/>
          </a:stretch>
        </p:blipFill>
        <p:spPr bwMode="auto">
          <a:xfrm>
            <a:off x="4271212" y="1143000"/>
            <a:ext cx="4600070" cy="2590800"/>
          </a:xfrm>
          <a:prstGeom prst="rect">
            <a:avLst/>
          </a:prstGeom>
          <a:noFill/>
        </p:spPr>
      </p:pic>
      <p:pic>
        <p:nvPicPr>
          <p:cNvPr id="3075" name="Picture 3" descr="C:\Users\dianed\Pictures\westvalley30608.jpg"/>
          <p:cNvPicPr>
            <a:picLocks noChangeAspect="1" noChangeArrowheads="1"/>
          </p:cNvPicPr>
          <p:nvPr/>
        </p:nvPicPr>
        <p:blipFill>
          <a:blip r:embed="rId3" cstate="print"/>
          <a:srcRect/>
          <a:stretch>
            <a:fillRect/>
          </a:stretch>
        </p:blipFill>
        <p:spPr bwMode="auto">
          <a:xfrm>
            <a:off x="4800600" y="4114800"/>
            <a:ext cx="2449285" cy="1828800"/>
          </a:xfrm>
          <a:prstGeom prst="rect">
            <a:avLst/>
          </a:prstGeom>
          <a:noFill/>
        </p:spPr>
      </p:pic>
      <p:sp>
        <p:nvSpPr>
          <p:cNvPr id="22" name="Content Placeholder 21"/>
          <p:cNvSpPr>
            <a:spLocks noGrp="1"/>
          </p:cNvSpPr>
          <p:nvPr>
            <p:ph sz="half" idx="2"/>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23" name="Slide Number Placeholder 22"/>
          <p:cNvSpPr>
            <a:spLocks noGrp="1"/>
          </p:cNvSpPr>
          <p:nvPr>
            <p:ph type="sldNum" sz="quarter" idx="12"/>
          </p:nvPr>
        </p:nvSpPr>
        <p:spPr/>
        <p:txBody>
          <a:bodyPr/>
          <a:lstStyle/>
          <a:p>
            <a:fld id="{4FD2E59B-88D1-472F-A3C8-48FE06C95735}" type="slidenum">
              <a:rPr lang="en-US" smtClean="0"/>
              <a:pPr/>
              <a:t>33</a:t>
            </a:fld>
            <a:endParaRPr lang="en-US"/>
          </a:p>
        </p:txBody>
      </p:sp>
    </p:spTree>
    <p:extLst>
      <p:ext uri="{BB962C8B-B14F-4D97-AF65-F5344CB8AC3E}">
        <p14:creationId xmlns:p14="http://schemas.microsoft.com/office/powerpoint/2010/main" val="3977105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What’s There?</a:t>
            </a:r>
            <a:r>
              <a:rPr lang="en-US" sz="2800" dirty="0" smtClean="0"/>
              <a:t/>
            </a:r>
            <a:br>
              <a:rPr lang="en-US" sz="2800" dirty="0" smtClean="0"/>
            </a:br>
            <a:r>
              <a:rPr lang="en-US" sz="2800" dirty="0" smtClean="0"/>
              <a:t>High level waste </a:t>
            </a:r>
            <a:endParaRPr lang="en-US" sz="2800" dirty="0"/>
          </a:p>
        </p:txBody>
      </p:sp>
      <p:sp>
        <p:nvSpPr>
          <p:cNvPr id="3" name="Content Placeholder 2"/>
          <p:cNvSpPr>
            <a:spLocks noGrp="1"/>
          </p:cNvSpPr>
          <p:nvPr>
            <p:ph sz="half" idx="1"/>
          </p:nvPr>
        </p:nvSpPr>
        <p:spPr/>
        <p:txBody>
          <a:bodyPr>
            <a:normAutofit fontScale="92500" lnSpcReduction="20000"/>
          </a:bodyPr>
          <a:lstStyle/>
          <a:p>
            <a:r>
              <a:rPr lang="en-US" dirty="0" smtClean="0"/>
              <a:t>Solidification completed 2002</a:t>
            </a:r>
          </a:p>
          <a:p>
            <a:pPr>
              <a:buNone/>
            </a:pPr>
            <a:r>
              <a:rPr lang="en-US" dirty="0" smtClean="0"/>
              <a:t> – High level radioactive sludge remains in tanks </a:t>
            </a:r>
          </a:p>
          <a:p>
            <a:pPr>
              <a:buNone/>
            </a:pPr>
            <a:r>
              <a:rPr lang="en-US" dirty="0" smtClean="0"/>
              <a:t> – 275 10 foot high “logs” stored in reprocessing building– plans to move to outdoor parking lot by 2020 </a:t>
            </a:r>
          </a:p>
          <a:p>
            <a:pPr>
              <a:buNone/>
            </a:pPr>
            <a:r>
              <a:rPr lang="en-US" dirty="0" smtClean="0"/>
              <a:t>Dose from “logs” average 2500 </a:t>
            </a:r>
            <a:r>
              <a:rPr lang="en-US" dirty="0" err="1" smtClean="0"/>
              <a:t>rads</a:t>
            </a:r>
            <a:r>
              <a:rPr lang="en-US" dirty="0" smtClean="0"/>
              <a:t>– highest 7500 </a:t>
            </a:r>
            <a:r>
              <a:rPr lang="en-US" dirty="0" err="1" smtClean="0"/>
              <a:t>rads</a:t>
            </a:r>
            <a:r>
              <a:rPr lang="en-US" dirty="0" smtClean="0"/>
              <a:t>; 400 </a:t>
            </a:r>
            <a:r>
              <a:rPr lang="en-US" dirty="0" err="1" smtClean="0"/>
              <a:t>rads</a:t>
            </a:r>
            <a:r>
              <a:rPr lang="en-US" dirty="0" smtClean="0"/>
              <a:t> is a lethal dose (LD50)</a:t>
            </a:r>
            <a:endParaRPr lang="en-US" dirty="0"/>
          </a:p>
        </p:txBody>
      </p:sp>
      <p:pic>
        <p:nvPicPr>
          <p:cNvPr id="5" name="Picture 2" descr="Waste Tanks under construction">
            <a:hlinkClick r:id="rId2"/>
          </p:cNvPr>
          <p:cNvPicPr>
            <a:picLocks noGrp="1" noChangeAspect="1" noChangeArrowheads="1"/>
          </p:cNvPicPr>
          <p:nvPr>
            <p:ph sz="half" idx="2"/>
          </p:nvPr>
        </p:nvPicPr>
        <p:blipFill>
          <a:blip r:embed="rId3" cstate="print"/>
          <a:srcRect/>
          <a:stretch>
            <a:fillRect/>
          </a:stretch>
        </p:blipFill>
        <p:spPr bwMode="auto">
          <a:xfrm>
            <a:off x="4873727" y="1366157"/>
            <a:ext cx="3508273" cy="2824843"/>
          </a:xfrm>
          <a:prstGeom prst="rect">
            <a:avLst/>
          </a:prstGeom>
          <a:noFill/>
        </p:spPr>
      </p:pic>
      <p:sp>
        <p:nvSpPr>
          <p:cNvPr id="6" name="Slide Number Placeholder 5"/>
          <p:cNvSpPr>
            <a:spLocks noGrp="1"/>
          </p:cNvSpPr>
          <p:nvPr>
            <p:ph type="sldNum" sz="quarter" idx="12"/>
          </p:nvPr>
        </p:nvSpPr>
        <p:spPr/>
        <p:txBody>
          <a:bodyPr/>
          <a:lstStyle/>
          <a:p>
            <a:fld id="{4FD2E59B-88D1-472F-A3C8-48FE06C95735}" type="slidenum">
              <a:rPr lang="en-US" smtClean="0"/>
              <a:pPr/>
              <a:t>34</a:t>
            </a:fld>
            <a:endParaRPr lang="en-US"/>
          </a:p>
        </p:txBody>
      </p:sp>
    </p:spTree>
    <p:extLst>
      <p:ext uri="{BB962C8B-B14F-4D97-AF65-F5344CB8AC3E}">
        <p14:creationId xmlns:p14="http://schemas.microsoft.com/office/powerpoint/2010/main" val="1850165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457200" y="762000"/>
            <a:ext cx="2743200" cy="4800600"/>
          </a:xfrm>
          <a:prstGeom prst="rect">
            <a:avLst/>
          </a:prstGeom>
          <a:noFill/>
          <a:ln w="9525">
            <a:noFill/>
            <a:miter lim="800000"/>
            <a:headEnd/>
            <a:tailEnd/>
          </a:ln>
        </p:spPr>
      </p:pic>
      <p:sp>
        <p:nvSpPr>
          <p:cNvPr id="5" name="Rectangle 4"/>
          <p:cNvSpPr/>
          <p:nvPr/>
        </p:nvSpPr>
        <p:spPr>
          <a:xfrm>
            <a:off x="3505200" y="1981200"/>
            <a:ext cx="4572000" cy="3970318"/>
          </a:xfrm>
          <a:prstGeom prst="rect">
            <a:avLst/>
          </a:prstGeom>
        </p:spPr>
        <p:txBody>
          <a:bodyPr>
            <a:spAutoFit/>
          </a:bodyPr>
          <a:lstStyle/>
          <a:p>
            <a:r>
              <a:rPr lang="en-US" b="1" dirty="0" smtClean="0"/>
              <a:t>1 of 275 Canisters containing vitrified (solidified in glass) high level waste at West Valley. (Photo from DEC.)</a:t>
            </a:r>
          </a:p>
          <a:p>
            <a:r>
              <a:rPr lang="en-US" dirty="0" smtClean="0"/>
              <a:t>Solidification of the high-level waste (HLW) has been accomplished by a “vitrification” process that was carried out by DOE. This process created a highly radioactive mixture of waste and glass that is contained in 2-foot diameter, 10-footlong metal canisters. There are about 275 of these canisters.</a:t>
            </a:r>
          </a:p>
          <a:p>
            <a:r>
              <a:rPr lang="en-US" dirty="0" smtClean="0"/>
              <a:t>Average surface dose ~2600 R/hr; highest one is 7500 R/hr</a:t>
            </a:r>
          </a:p>
          <a:p>
            <a:r>
              <a:rPr lang="en-US" dirty="0" smtClean="0"/>
              <a:t>Plan is to Store outside near road in casks not a structure.</a:t>
            </a:r>
            <a:endParaRPr lang="en-US" dirty="0"/>
          </a:p>
        </p:txBody>
      </p:sp>
      <p:sp>
        <p:nvSpPr>
          <p:cNvPr id="4" name="Date Placeholder 3"/>
          <p:cNvSpPr>
            <a:spLocks noGrp="1"/>
          </p:cNvSpPr>
          <p:nvPr>
            <p:ph type="dt" sz="half" idx="10"/>
          </p:nvPr>
        </p:nvSpPr>
        <p:spPr/>
        <p:txBody>
          <a:bodyPr/>
          <a:lstStyle/>
          <a:p>
            <a:fld id="{E6531345-6D5E-4686-A9F4-9F3A6CFA4D86}" type="datetime1">
              <a:rPr lang="en-US" smtClean="0"/>
              <a:pPr/>
              <a:t>4/6/2015</a:t>
            </a:fld>
            <a:endParaRPr lang="en-US" dirty="0"/>
          </a:p>
        </p:txBody>
      </p:sp>
      <p:sp>
        <p:nvSpPr>
          <p:cNvPr id="6" name="Slide Number Placeholder 5"/>
          <p:cNvSpPr>
            <a:spLocks noGrp="1"/>
          </p:cNvSpPr>
          <p:nvPr>
            <p:ph type="sldNum" sz="quarter" idx="12"/>
          </p:nvPr>
        </p:nvSpPr>
        <p:spPr/>
        <p:txBody>
          <a:bodyPr/>
          <a:lstStyle/>
          <a:p>
            <a:fld id="{45A5DAF6-1220-46FF-B0F3-B360696A0E98}" type="slidenum">
              <a:rPr lang="en-US" smtClean="0"/>
              <a:pPr/>
              <a:t>35</a:t>
            </a:fld>
            <a:endParaRPr lang="en-US" dirty="0"/>
          </a:p>
        </p:txBody>
      </p:sp>
    </p:spTree>
    <p:extLst>
      <p:ext uri="{BB962C8B-B14F-4D97-AF65-F5344CB8AC3E}">
        <p14:creationId xmlns:p14="http://schemas.microsoft.com/office/powerpoint/2010/main" val="265188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457200" y="274680"/>
            <a:ext cx="8229240" cy="1706040"/>
          </a:xfrm>
          <a:prstGeom prst="rect">
            <a:avLst/>
          </a:prstGeom>
        </p:spPr>
        <p:txBody>
          <a:bodyPr lIns="90000" tIns="45000" rIns="90000" bIns="45000" anchor="ctr"/>
          <a:lstStyle/>
          <a:p>
            <a:pPr algn="ctr">
              <a:lnSpc>
                <a:spcPct val="100000"/>
              </a:lnSpc>
            </a:pPr>
            <a:r>
              <a:rPr lang="en-US" sz="4400" dirty="0" smtClean="0">
                <a:solidFill>
                  <a:srgbClr val="FFFFFF"/>
                </a:solidFill>
                <a:latin typeface="Calibri"/>
              </a:rPr>
              <a:t>5</a:t>
            </a:r>
            <a:endParaRPr dirty="0"/>
          </a:p>
        </p:txBody>
      </p:sp>
      <p:pic>
        <p:nvPicPr>
          <p:cNvPr id="342" name="Picture 3"/>
          <p:cNvPicPr/>
          <p:nvPr/>
        </p:nvPicPr>
        <p:blipFill>
          <a:blip r:embed="rId3" cstate="print"/>
          <a:stretch>
            <a:fillRect/>
          </a:stretch>
        </p:blipFill>
        <p:spPr>
          <a:xfrm>
            <a:off x="1447800" y="2222241"/>
            <a:ext cx="6752880" cy="4419600"/>
          </a:xfrm>
          <a:prstGeom prst="rect">
            <a:avLst/>
          </a:prstGeom>
        </p:spPr>
      </p:pic>
      <p:sp>
        <p:nvSpPr>
          <p:cNvPr id="2" name="Title 1"/>
          <p:cNvSpPr>
            <a:spLocks noGrp="1"/>
          </p:cNvSpPr>
          <p:nvPr>
            <p:ph type="title"/>
          </p:nvPr>
        </p:nvSpPr>
        <p:spPr>
          <a:xfrm>
            <a:off x="457200" y="274638"/>
            <a:ext cx="8229600" cy="1706082"/>
          </a:xfrm>
        </p:spPr>
        <p:txBody>
          <a:bodyPr/>
          <a:lstStyle/>
          <a:p>
            <a:r>
              <a:rPr lang="en-US" dirty="0" smtClean="0"/>
              <a:t>Plans for High level waste in large transport storage casks underway– </a:t>
            </a:r>
            <a:r>
              <a:rPr lang="en-US" i="1" dirty="0" smtClean="0"/>
              <a:t>[</a:t>
            </a:r>
            <a:r>
              <a:rPr lang="en-US" sz="3200" i="1" dirty="0" smtClean="0"/>
              <a:t>different casks </a:t>
            </a:r>
            <a:r>
              <a:rPr lang="en-US" sz="3200" i="1" dirty="0" smtClean="0"/>
              <a:t>at West Valley than </a:t>
            </a:r>
            <a:r>
              <a:rPr lang="en-US" sz="3200" i="1" dirty="0" smtClean="0"/>
              <a:t>shown here]</a:t>
            </a:r>
            <a:endParaRPr lang="en-US" sz="3200" i="1" dirty="0"/>
          </a:p>
        </p:txBody>
      </p:sp>
    </p:spTree>
    <p:extLst>
      <p:ext uri="{BB962C8B-B14F-4D97-AF65-F5344CB8AC3E}">
        <p14:creationId xmlns:p14="http://schemas.microsoft.com/office/powerpoint/2010/main" val="1988985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r>
              <a:rPr lang="en-US" sz="3200" b="1" dirty="0" smtClean="0"/>
              <a:t>What’s at West Valley Nuclear Waste Site?</a:t>
            </a:r>
            <a:r>
              <a:rPr lang="en-US" sz="3200" dirty="0" smtClean="0"/>
              <a:t/>
            </a:r>
            <a:br>
              <a:rPr lang="en-US" sz="3200" dirty="0" smtClean="0"/>
            </a:br>
            <a:r>
              <a:rPr lang="en-US" sz="3200" dirty="0" smtClean="0"/>
              <a:t>Commercial Burial Ground trenches licensed by NY</a:t>
            </a:r>
            <a:br>
              <a:rPr lang="en-US" sz="3200" dirty="0" smtClean="0"/>
            </a:br>
            <a:endParaRPr lang="en-US" sz="3200" dirty="0"/>
          </a:p>
        </p:txBody>
      </p:sp>
      <p:sp>
        <p:nvSpPr>
          <p:cNvPr id="3" name="Content Placeholder 2"/>
          <p:cNvSpPr>
            <a:spLocks noGrp="1"/>
          </p:cNvSpPr>
          <p:nvPr>
            <p:ph idx="1"/>
          </p:nvPr>
        </p:nvSpPr>
        <p:spPr>
          <a:xfrm>
            <a:off x="457200" y="1295400"/>
            <a:ext cx="8229600" cy="5181600"/>
          </a:xfrm>
        </p:spPr>
        <p:txBody>
          <a:bodyPr/>
          <a:lstStyle/>
          <a:p>
            <a:r>
              <a:rPr lang="en-US" sz="1400" dirty="0" smtClean="0"/>
              <a:t>1963- 1975 Commercial burial of nuclear power, weapons, research waste in </a:t>
            </a:r>
            <a:r>
              <a:rPr lang="en-US" sz="1400" b="1" dirty="0" smtClean="0"/>
              <a:t>14 unlined soil trenches </a:t>
            </a:r>
            <a:r>
              <a:rPr lang="en-US" sz="1400" dirty="0" smtClean="0"/>
              <a:t>now believed to contain </a:t>
            </a:r>
            <a:r>
              <a:rPr lang="en-US" sz="1400" b="1" dirty="0" smtClean="0"/>
              <a:t>more than 14 pounds of plutonium  </a:t>
            </a:r>
            <a:r>
              <a:rPr lang="en-US" sz="1400" dirty="0" smtClean="0"/>
              <a:t>(SO CALLED “Low-Level” radioactive waste)</a:t>
            </a:r>
          </a:p>
          <a:p>
            <a:r>
              <a:rPr lang="en-US" sz="1400" dirty="0" smtClean="0"/>
              <a:t>When radioactive trench water filled and burst through the trench caps pouring into creeks and streams that drain into Lake Erie, the burial ground was closed.  Recapping helped stop water inflow and outburst.</a:t>
            </a:r>
          </a:p>
          <a:p>
            <a:r>
              <a:rPr lang="en-US" sz="1400" dirty="0" smtClean="0"/>
              <a:t>Originally run by Nuclear Fuel Services, subsidiary of Getty Oil, site is now the liability of NYS, which let Getty go in 1980.</a:t>
            </a:r>
          </a:p>
          <a:p>
            <a:endParaRPr lang="en-US" dirty="0" smtClean="0"/>
          </a:p>
        </p:txBody>
      </p:sp>
      <p:pic>
        <p:nvPicPr>
          <p:cNvPr id="4" name="Picture 3" descr="West Valley.jpg"/>
          <p:cNvPicPr>
            <a:picLocks noGrp="1" noChangeAspect="1"/>
          </p:cNvPicPr>
          <p:nvPr isPhoto="1"/>
        </p:nvPicPr>
        <p:blipFill>
          <a:blip r:embed="rId2" cstate="print">
            <a:lum/>
          </a:blip>
          <a:stretch>
            <a:fillRect/>
          </a:stretch>
        </p:blipFill>
        <p:spPr>
          <a:xfrm>
            <a:off x="228600" y="3124200"/>
            <a:ext cx="4038600" cy="3194050"/>
          </a:xfrm>
          <a:prstGeom prst="rect">
            <a:avLst/>
          </a:prstGeom>
          <a:noFill/>
          <a:ln>
            <a:noFill/>
          </a:ln>
        </p:spPr>
      </p:pic>
      <p:sp>
        <p:nvSpPr>
          <p:cNvPr id="5" name="Slide Number Placeholder 4"/>
          <p:cNvSpPr>
            <a:spLocks noGrp="1"/>
          </p:cNvSpPr>
          <p:nvPr>
            <p:ph type="sldNum" sz="quarter" idx="12"/>
          </p:nvPr>
        </p:nvSpPr>
        <p:spPr/>
        <p:txBody>
          <a:bodyPr/>
          <a:lstStyle/>
          <a:p>
            <a:fld id="{4FD2E59B-88D1-472F-A3C8-48FE06C95735}" type="slidenum">
              <a:rPr lang="en-US" smtClean="0"/>
              <a:pPr/>
              <a:t>37</a:t>
            </a:fld>
            <a:endParaRPr lang="en-US"/>
          </a:p>
        </p:txBody>
      </p:sp>
      <p:pic>
        <p:nvPicPr>
          <p:cNvPr id="6" name="Picture 5"/>
          <p:cNvPicPr/>
          <p:nvPr/>
        </p:nvPicPr>
        <p:blipFill>
          <a:blip r:embed="rId3" cstate="print"/>
          <a:srcRect/>
          <a:stretch>
            <a:fillRect/>
          </a:stretch>
        </p:blipFill>
        <p:spPr bwMode="auto">
          <a:xfrm>
            <a:off x="4495800" y="3124200"/>
            <a:ext cx="4419600" cy="3194050"/>
          </a:xfrm>
          <a:prstGeom prst="rect">
            <a:avLst/>
          </a:prstGeom>
          <a:noFill/>
          <a:ln w="9525">
            <a:noFill/>
            <a:miter lim="800000"/>
            <a:headEnd/>
            <a:tailEnd/>
          </a:ln>
        </p:spPr>
      </p:pic>
    </p:spTree>
    <p:extLst>
      <p:ext uri="{BB962C8B-B14F-4D97-AF65-F5344CB8AC3E}">
        <p14:creationId xmlns:p14="http://schemas.microsoft.com/office/powerpoint/2010/main" val="299682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What’s There?</a:t>
            </a:r>
            <a:r>
              <a:rPr lang="en-US" sz="2800" dirty="0" smtClean="0"/>
              <a:t/>
            </a:r>
            <a:br>
              <a:rPr lang="en-US" sz="2800" dirty="0" smtClean="0"/>
            </a:br>
            <a:r>
              <a:rPr lang="en-US" sz="2800" dirty="0" smtClean="0"/>
              <a:t> Burial Ground licensed by</a:t>
            </a:r>
            <a:br>
              <a:rPr lang="en-US" sz="2800" dirty="0" smtClean="0"/>
            </a:br>
            <a:r>
              <a:rPr lang="en-US" sz="2800" dirty="0" smtClean="0"/>
              <a:t>US Nuclear Regulatory Commission</a:t>
            </a:r>
            <a:endParaRPr lang="en-US" sz="2800" dirty="0"/>
          </a:p>
        </p:txBody>
      </p:sp>
      <p:sp>
        <p:nvSpPr>
          <p:cNvPr id="3" name="Content Placeholder 2"/>
          <p:cNvSpPr>
            <a:spLocks noGrp="1"/>
          </p:cNvSpPr>
          <p:nvPr>
            <p:ph idx="1"/>
          </p:nvPr>
        </p:nvSpPr>
        <p:spPr/>
        <p:txBody>
          <a:bodyPr>
            <a:normAutofit lnSpcReduction="10000"/>
          </a:bodyPr>
          <a:lstStyle/>
          <a:p>
            <a:r>
              <a:rPr lang="en-US" sz="2800" dirty="0" smtClean="0"/>
              <a:t>50 to 70 feet </a:t>
            </a:r>
            <a:r>
              <a:rPr lang="en-US" sz="2800" dirty="0" smtClean="0"/>
              <a:t>deep holes with high level waste from </a:t>
            </a:r>
            <a:r>
              <a:rPr lang="en-US" sz="2800" b="1" dirty="0" smtClean="0"/>
              <a:t>reprocessing</a:t>
            </a:r>
            <a:r>
              <a:rPr lang="en-US" sz="2800" dirty="0" smtClean="0"/>
              <a:t> </a:t>
            </a:r>
            <a:r>
              <a:rPr lang="en-US" sz="2800" dirty="0" smtClean="0"/>
              <a:t>including damaged irradiated (“spent”) </a:t>
            </a:r>
            <a:r>
              <a:rPr lang="en-US" sz="2800" dirty="0" smtClean="0"/>
              <a:t>fuel rods from the Hanford N-reactor (weapons reactor)</a:t>
            </a:r>
          </a:p>
          <a:p>
            <a:r>
              <a:rPr lang="en-US" sz="2800" dirty="0" smtClean="0"/>
              <a:t>DOE </a:t>
            </a:r>
            <a:r>
              <a:rPr lang="en-US" sz="2800" dirty="0" smtClean="0"/>
              <a:t>buried </a:t>
            </a:r>
            <a:r>
              <a:rPr lang="en-US" sz="2800" dirty="0" smtClean="0"/>
              <a:t>waste </a:t>
            </a:r>
            <a:r>
              <a:rPr lang="en-US" sz="2800" dirty="0" smtClean="0"/>
              <a:t>from solidification project there when </a:t>
            </a:r>
            <a:r>
              <a:rPr lang="en-US" sz="2800" dirty="0" smtClean="0"/>
              <a:t>they </a:t>
            </a:r>
            <a:r>
              <a:rPr lang="en-US" sz="2800" dirty="0" smtClean="0"/>
              <a:t>first came on site </a:t>
            </a:r>
            <a:r>
              <a:rPr lang="en-US" sz="2800" dirty="0" smtClean="0"/>
              <a:t>1980</a:t>
            </a:r>
          </a:p>
          <a:p>
            <a:r>
              <a:rPr lang="en-US" sz="2800" dirty="0" smtClean="0"/>
              <a:t>Has </a:t>
            </a:r>
            <a:r>
              <a:rPr lang="en-US" sz="2800" dirty="0" smtClean="0"/>
              <a:t>required expensive remediation from leaking plutonium (1980s) </a:t>
            </a:r>
            <a:endParaRPr lang="en-US" sz="2800" dirty="0" smtClean="0"/>
          </a:p>
          <a:p>
            <a:r>
              <a:rPr lang="en-US" sz="2800" dirty="0" smtClean="0"/>
              <a:t>Should be part of DOE cleanup but DOE doesn’t agree</a:t>
            </a:r>
            <a:endParaRPr lang="en-US" sz="2800" dirty="0" smtClean="0"/>
          </a:p>
          <a:p>
            <a:endParaRPr lang="en-US" sz="1600" dirty="0" smtClean="0"/>
          </a:p>
          <a:p>
            <a:pPr>
              <a:buNone/>
            </a:pPr>
            <a:endParaRPr lang="en-US" sz="2400" dirty="0" smtClean="0"/>
          </a:p>
          <a:p>
            <a:pPr>
              <a:buNone/>
            </a:pPr>
            <a:endParaRPr lang="en-US" sz="2400" dirty="0"/>
          </a:p>
        </p:txBody>
      </p:sp>
      <p:sp>
        <p:nvSpPr>
          <p:cNvPr id="5" name="Slide Number Placeholder 4"/>
          <p:cNvSpPr>
            <a:spLocks noGrp="1"/>
          </p:cNvSpPr>
          <p:nvPr>
            <p:ph type="sldNum" sz="quarter" idx="12"/>
          </p:nvPr>
        </p:nvSpPr>
        <p:spPr/>
        <p:txBody>
          <a:bodyPr/>
          <a:lstStyle/>
          <a:p>
            <a:fld id="{4FD2E59B-88D1-472F-A3C8-48FE06C95735}" type="slidenum">
              <a:rPr lang="en-US" smtClean="0"/>
              <a:pPr/>
              <a:t>38</a:t>
            </a:fld>
            <a:endParaRPr lang="en-US"/>
          </a:p>
        </p:txBody>
      </p:sp>
    </p:spTree>
    <p:extLst>
      <p:ext uri="{BB962C8B-B14F-4D97-AF65-F5344CB8AC3E}">
        <p14:creationId xmlns:p14="http://schemas.microsoft.com/office/powerpoint/2010/main" val="839763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there?	</a:t>
            </a:r>
            <a:endParaRPr lang="en-US" dirty="0"/>
          </a:p>
        </p:txBody>
      </p:sp>
      <p:sp>
        <p:nvSpPr>
          <p:cNvPr id="5" name="Content Placeholder 4"/>
          <p:cNvSpPr>
            <a:spLocks noGrp="1"/>
          </p:cNvSpPr>
          <p:nvPr>
            <p:ph idx="1"/>
          </p:nvPr>
        </p:nvSpPr>
        <p:spPr/>
        <p:txBody>
          <a:bodyPr/>
          <a:lstStyle/>
          <a:p>
            <a:r>
              <a:rPr lang="en-US" dirty="0" smtClean="0"/>
              <a:t>Reprocessing/Solidification Building</a:t>
            </a:r>
          </a:p>
          <a:p>
            <a:r>
              <a:rPr lang="en-US" dirty="0" smtClean="0"/>
              <a:t>Lagoons</a:t>
            </a:r>
          </a:p>
          <a:p>
            <a:r>
              <a:rPr lang="en-US" dirty="0" smtClean="0"/>
              <a:t>Above ground stored waste from solidification</a:t>
            </a:r>
          </a:p>
          <a:p>
            <a:r>
              <a:rPr lang="en-US" dirty="0" smtClean="0"/>
              <a:t>Other Structures and Buildings </a:t>
            </a:r>
          </a:p>
          <a:p>
            <a:endParaRPr lang="en-US" dirty="0" smtClean="0"/>
          </a:p>
        </p:txBody>
      </p:sp>
      <p:pic>
        <p:nvPicPr>
          <p:cNvPr id="7" name="Picture 2" descr="U:\My Documents\My Pictures\West Valley\west valley 20072008 011 by TomClements.JPG"/>
          <p:cNvPicPr>
            <a:picLocks noChangeAspect="1" noChangeArrowheads="1"/>
          </p:cNvPicPr>
          <p:nvPr/>
        </p:nvPicPr>
        <p:blipFill>
          <a:blip r:embed="rId2" cstate="print"/>
          <a:srcRect/>
          <a:stretch>
            <a:fillRect/>
          </a:stretch>
        </p:blipFill>
        <p:spPr bwMode="auto">
          <a:xfrm>
            <a:off x="5257800" y="4267200"/>
            <a:ext cx="2819400" cy="2362199"/>
          </a:xfrm>
          <a:prstGeom prst="rect">
            <a:avLst/>
          </a:prstGeom>
          <a:noFill/>
        </p:spPr>
      </p:pic>
      <p:sp>
        <p:nvSpPr>
          <p:cNvPr id="8" name="Slide Number Placeholder 7"/>
          <p:cNvSpPr>
            <a:spLocks noGrp="1"/>
          </p:cNvSpPr>
          <p:nvPr>
            <p:ph type="sldNum" sz="quarter" idx="12"/>
          </p:nvPr>
        </p:nvSpPr>
        <p:spPr/>
        <p:txBody>
          <a:bodyPr/>
          <a:lstStyle/>
          <a:p>
            <a:fld id="{4FD2E59B-88D1-472F-A3C8-48FE06C95735}" type="slidenum">
              <a:rPr lang="en-US" smtClean="0"/>
              <a:pPr/>
              <a:t>39</a:t>
            </a:fld>
            <a:endParaRPr lang="en-US"/>
          </a:p>
        </p:txBody>
      </p:sp>
    </p:spTree>
    <p:extLst>
      <p:ext uri="{BB962C8B-B14F-4D97-AF65-F5344CB8AC3E}">
        <p14:creationId xmlns:p14="http://schemas.microsoft.com/office/powerpoint/2010/main" val="103213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West Valley in relation to</a:t>
            </a:r>
            <a:br>
              <a:rPr lang="en-US" sz="2800" dirty="0" smtClean="0"/>
            </a:br>
            <a:r>
              <a:rPr lang="en-US" sz="2800" dirty="0" smtClean="0"/>
              <a:t> Lake Erie,  Buffalo,  Niagara Falls, Cattaraugus Creek and the Seneca Nation Territories </a:t>
            </a:r>
            <a:endParaRPr lang="en-US" sz="2800"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2514600" y="2057400"/>
            <a:ext cx="4191000" cy="44862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FD2E59B-88D1-472F-A3C8-48FE06C95735}" type="slidenum">
              <a:rPr lang="en-US" smtClean="0"/>
              <a:pPr/>
              <a:t>4</a:t>
            </a:fld>
            <a:endParaRPr lang="en-US"/>
          </a:p>
        </p:txBody>
      </p:sp>
    </p:spTree>
    <p:extLst>
      <p:ext uri="{BB962C8B-B14F-4D97-AF65-F5344CB8AC3E}">
        <p14:creationId xmlns:p14="http://schemas.microsoft.com/office/powerpoint/2010/main" val="4199546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762000"/>
          </a:xfrm>
        </p:spPr>
        <p:txBody>
          <a:bodyPr/>
          <a:lstStyle/>
          <a:p>
            <a:r>
              <a:rPr lang="en-US" dirty="0" smtClean="0"/>
              <a:t>Clean-up by Remote Control</a:t>
            </a:r>
            <a:endParaRPr lang="en-US" dirty="0"/>
          </a:p>
        </p:txBody>
      </p:sp>
      <p:sp>
        <p:nvSpPr>
          <p:cNvPr id="3" name="Subtitle 2"/>
          <p:cNvSpPr>
            <a:spLocks noGrp="1"/>
          </p:cNvSpPr>
          <p:nvPr>
            <p:ph type="subTitle" idx="1"/>
          </p:nvPr>
        </p:nvSpPr>
        <p:spPr>
          <a:xfrm>
            <a:off x="1371600" y="4800600"/>
            <a:ext cx="6400800" cy="1447800"/>
          </a:xfrm>
        </p:spPr>
        <p:txBody>
          <a:bodyPr>
            <a:normAutofit fontScale="92500" lnSpcReduction="10000"/>
          </a:bodyPr>
          <a:lstStyle/>
          <a:p>
            <a:r>
              <a:rPr lang="en-US" dirty="0" smtClean="0"/>
              <a:t>Some waste is so radioactively hot it must be handled by robots remotely behind lead shielded walls or windows.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9757" y="1600200"/>
            <a:ext cx="3657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911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What’s There?</a:t>
            </a:r>
            <a:r>
              <a:rPr lang="en-US" dirty="0" smtClean="0"/>
              <a:t/>
            </a:r>
            <a:br>
              <a:rPr lang="en-US" dirty="0" smtClean="0"/>
            </a:br>
            <a:r>
              <a:rPr lang="en-US" sz="3600" dirty="0" smtClean="0"/>
              <a:t>Radioactive Strontium Plume</a:t>
            </a:r>
            <a:br>
              <a:rPr lang="en-US" sz="3600" dirty="0" smtClean="0"/>
            </a:br>
            <a:r>
              <a:rPr lang="en-US" sz="1800" dirty="0" smtClean="0"/>
              <a:t>photo as of 2007</a:t>
            </a:r>
            <a:br>
              <a:rPr lang="en-US" sz="1800" dirty="0" smtClean="0"/>
            </a:br>
            <a:r>
              <a:rPr lang="en-US" sz="1800" dirty="0" smtClean="0"/>
              <a:t>underground filtration wall (permeable treatment wall) installed ~2011</a:t>
            </a:r>
            <a:endParaRPr lang="en-US" sz="1800"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1909762" y="2248694"/>
            <a:ext cx="5324475" cy="3228975"/>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4FD2E59B-88D1-472F-A3C8-48FE06C95735}" type="slidenum">
              <a:rPr lang="en-US" smtClean="0"/>
              <a:pPr/>
              <a:t>41</a:t>
            </a:fld>
            <a:endParaRPr lang="en-US"/>
          </a:p>
        </p:txBody>
      </p:sp>
    </p:spTree>
    <p:extLst>
      <p:ext uri="{BB962C8B-B14F-4D97-AF65-F5344CB8AC3E}">
        <p14:creationId xmlns:p14="http://schemas.microsoft.com/office/powerpoint/2010/main" val="2534367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1490663" y="819150"/>
            <a:ext cx="6162675" cy="52197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45A5DAF6-1220-46FF-B0F3-B360696A0E98}" type="slidenum">
              <a:rPr lang="en-US" smtClean="0"/>
              <a:pPr/>
              <a:t>42</a:t>
            </a:fld>
            <a:endParaRPr lang="en-US" dirty="0"/>
          </a:p>
        </p:txBody>
      </p:sp>
    </p:spTree>
    <p:extLst>
      <p:ext uri="{BB962C8B-B14F-4D97-AF65-F5344CB8AC3E}">
        <p14:creationId xmlns:p14="http://schemas.microsoft.com/office/powerpoint/2010/main" val="3278098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14400"/>
          </a:xfrm>
        </p:spPr>
        <p:txBody>
          <a:bodyPr>
            <a:normAutofit fontScale="90000"/>
          </a:bodyPr>
          <a:lstStyle/>
          <a:p>
            <a:r>
              <a:rPr lang="en-US" sz="3100" dirty="0" smtClean="0"/>
              <a:t>West Valley– Call for Full Clean up</a:t>
            </a:r>
            <a:br>
              <a:rPr lang="en-US" sz="3100" dirty="0" smtClean="0"/>
            </a:br>
            <a:r>
              <a:rPr lang="en-US" sz="2700" dirty="0" smtClean="0"/>
              <a:t>unanimous in public comments on 2010 EIS</a:t>
            </a:r>
            <a:endParaRPr lang="en-US" sz="2700" dirty="0"/>
          </a:p>
        </p:txBody>
      </p:sp>
      <p:pic>
        <p:nvPicPr>
          <p:cNvPr id="6" name="Picture 2" descr="U:\My Documents\My Pictures\West Valley\WV-flotilla-PC 32by jim rauch .JPG"/>
          <p:cNvPicPr>
            <a:picLocks noChangeAspect="1" noChangeArrowheads="1"/>
          </p:cNvPicPr>
          <p:nvPr/>
        </p:nvPicPr>
        <p:blipFill>
          <a:blip r:embed="rId3" cstate="print"/>
          <a:srcRect/>
          <a:stretch>
            <a:fillRect/>
          </a:stretch>
        </p:blipFill>
        <p:spPr bwMode="auto">
          <a:xfrm>
            <a:off x="838200" y="1219200"/>
            <a:ext cx="7467600" cy="5638800"/>
          </a:xfrm>
          <a:prstGeom prst="rect">
            <a:avLst/>
          </a:prstGeom>
          <a:noFill/>
        </p:spPr>
      </p:pic>
      <p:sp>
        <p:nvSpPr>
          <p:cNvPr id="7" name="Slide Number Placeholder 6"/>
          <p:cNvSpPr>
            <a:spLocks noGrp="1"/>
          </p:cNvSpPr>
          <p:nvPr>
            <p:ph type="sldNum" sz="quarter" idx="12"/>
          </p:nvPr>
        </p:nvSpPr>
        <p:spPr/>
        <p:txBody>
          <a:bodyPr/>
          <a:lstStyle/>
          <a:p>
            <a:fld id="{4FD2E59B-88D1-472F-A3C8-48FE06C95735}" type="slidenum">
              <a:rPr lang="en-US" smtClean="0"/>
              <a:pPr/>
              <a:t>43</a:t>
            </a:fld>
            <a:endParaRPr lang="en-US"/>
          </a:p>
        </p:txBody>
      </p:sp>
    </p:spTree>
    <p:extLst>
      <p:ext uri="{BB962C8B-B14F-4D97-AF65-F5344CB8AC3E}">
        <p14:creationId xmlns:p14="http://schemas.microsoft.com/office/powerpoint/2010/main" val="833258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Valley Political Concerns</a:t>
            </a:r>
            <a:endParaRPr lang="en-US" dirty="0"/>
          </a:p>
        </p:txBody>
      </p:sp>
      <p:sp>
        <p:nvSpPr>
          <p:cNvPr id="3" name="Content Placeholder 2"/>
          <p:cNvSpPr>
            <a:spLocks noGrp="1"/>
          </p:cNvSpPr>
          <p:nvPr>
            <p:ph idx="1"/>
          </p:nvPr>
        </p:nvSpPr>
        <p:spPr>
          <a:xfrm>
            <a:off x="457200" y="1219200"/>
            <a:ext cx="8229600" cy="4906963"/>
          </a:xfrm>
        </p:spPr>
        <p:txBody>
          <a:bodyPr>
            <a:normAutofit fontScale="70000" lnSpcReduction="20000"/>
          </a:bodyPr>
          <a:lstStyle/>
          <a:p>
            <a:r>
              <a:rPr lang="en-US" dirty="0" smtClean="0"/>
              <a:t>Biased studies, procedures, science teams—NOW A BLACK BOX “PERFORMANCE ASSESSMENT”</a:t>
            </a:r>
          </a:p>
          <a:p>
            <a:r>
              <a:rPr lang="en-US" dirty="0" smtClean="0"/>
              <a:t>Failure to incorporate or value public input and concerns– technical and procedural</a:t>
            </a:r>
          </a:p>
          <a:p>
            <a:r>
              <a:rPr lang="en-US" dirty="0" smtClean="0"/>
              <a:t>Ongoing studies will be used to justify final disposition decision for site in 2020 by Dept of Energy and NYS</a:t>
            </a:r>
          </a:p>
          <a:p>
            <a:r>
              <a:rPr lang="en-US" dirty="0" smtClean="0"/>
              <a:t>State and Federal agencies more concerned with  their own conflicts than with overall goal of full cleanup or involving public in meaningful way</a:t>
            </a:r>
          </a:p>
          <a:p>
            <a:r>
              <a:rPr lang="en-US" dirty="0" smtClean="0"/>
              <a:t>Continued Costs to maintain the site</a:t>
            </a:r>
          </a:p>
          <a:p>
            <a:r>
              <a:rPr lang="en-US" dirty="0" smtClean="0"/>
              <a:t>No good place to isolate long lasting waste, but this WILL leak</a:t>
            </a:r>
          </a:p>
          <a:p>
            <a:r>
              <a:rPr lang="en-US" dirty="0" smtClean="0"/>
              <a:t>Federal Policy– Make More Waste – new nuclear reactors and weapons</a:t>
            </a:r>
          </a:p>
          <a:p>
            <a:r>
              <a:rPr lang="en-US" dirty="0" smtClean="0"/>
              <a:t>2020 FINAL DECISION ON IF and HOW TO CLEAN UP WEST VALLEY NUCLEAR WASTE SITE</a:t>
            </a:r>
            <a:endParaRPr lang="en-US" dirty="0"/>
          </a:p>
        </p:txBody>
      </p:sp>
      <p:sp>
        <p:nvSpPr>
          <p:cNvPr id="4" name="Slide Number Placeholder 3"/>
          <p:cNvSpPr>
            <a:spLocks noGrp="1"/>
          </p:cNvSpPr>
          <p:nvPr>
            <p:ph type="sldNum" sz="quarter" idx="12"/>
          </p:nvPr>
        </p:nvSpPr>
        <p:spPr/>
        <p:txBody>
          <a:bodyPr/>
          <a:lstStyle/>
          <a:p>
            <a:fld id="{4FD2E59B-88D1-472F-A3C8-48FE06C95735}" type="slidenum">
              <a:rPr lang="en-US" smtClean="0"/>
              <a:pPr/>
              <a:t>44</a:t>
            </a:fld>
            <a:endParaRPr lang="en-US"/>
          </a:p>
        </p:txBody>
      </p:sp>
    </p:spTree>
    <p:extLst>
      <p:ext uri="{BB962C8B-B14F-4D97-AF65-F5344CB8AC3E}">
        <p14:creationId xmlns:p14="http://schemas.microsoft.com/office/powerpoint/2010/main" val="3909714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1905000"/>
          </a:xfrm>
        </p:spPr>
        <p:txBody>
          <a:bodyPr>
            <a:normAutofit fontScale="90000"/>
          </a:bodyPr>
          <a:lstStyle/>
          <a:p>
            <a:r>
              <a:rPr lang="en-US" sz="4000" dirty="0" smtClean="0"/>
              <a:t>Seneca Nation of Indians Resolution for Full Cleanup of West Valley site</a:t>
            </a:r>
            <a:r>
              <a:rPr lang="en-US" dirty="0" smtClean="0"/>
              <a:t/>
            </a:r>
            <a:br>
              <a:rPr lang="en-US" dirty="0" smtClean="0"/>
            </a:br>
            <a:r>
              <a:rPr lang="en-US" sz="2200" dirty="0" smtClean="0"/>
              <a:t>[Same message was also adopted by cities, counties, towns, organizations, state and federal elected officials.] </a:t>
            </a:r>
            <a:endParaRPr lang="en-US" sz="2200" dirty="0"/>
          </a:p>
        </p:txBody>
      </p:sp>
      <p:pic>
        <p:nvPicPr>
          <p:cNvPr id="27650" name="Picture 2"/>
          <p:cNvPicPr>
            <a:picLocks noGrp="1" noChangeAspect="1" noChangeArrowheads="1"/>
          </p:cNvPicPr>
          <p:nvPr>
            <p:ph sz="half" idx="1"/>
          </p:nvPr>
        </p:nvPicPr>
        <p:blipFill>
          <a:blip r:embed="rId2" cstate="print"/>
          <a:stretch>
            <a:fillRect/>
          </a:stretch>
        </p:blipFill>
        <p:spPr bwMode="auto">
          <a:xfrm>
            <a:off x="727832" y="2057400"/>
            <a:ext cx="3497335" cy="4343400"/>
          </a:xfrm>
          <a:prstGeom prst="rect">
            <a:avLst/>
          </a:prstGeom>
          <a:noFill/>
          <a:ln w="9525">
            <a:noFill/>
            <a:miter lim="800000"/>
            <a:headEnd/>
            <a:tailEnd/>
          </a:ln>
        </p:spPr>
      </p:pic>
      <p:pic>
        <p:nvPicPr>
          <p:cNvPr id="27653" name="Picture 5"/>
          <p:cNvPicPr>
            <a:picLocks noGrp="1" noChangeAspect="1" noChangeArrowheads="1"/>
          </p:cNvPicPr>
          <p:nvPr>
            <p:ph sz="half" idx="2"/>
          </p:nvPr>
        </p:nvPicPr>
        <p:blipFill>
          <a:blip r:embed="rId3" cstate="print"/>
          <a:srcRect/>
          <a:stretch>
            <a:fillRect/>
          </a:stretch>
        </p:blipFill>
        <p:spPr bwMode="auto">
          <a:xfrm>
            <a:off x="4918832" y="2286000"/>
            <a:ext cx="3497335" cy="3840163"/>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4FD2E59B-88D1-472F-A3C8-48FE06C95735}" type="slidenum">
              <a:rPr lang="en-US" smtClean="0"/>
              <a:pPr/>
              <a:t>45</a:t>
            </a:fld>
            <a:endParaRPr lang="en-US"/>
          </a:p>
        </p:txBody>
      </p:sp>
    </p:spTree>
    <p:extLst>
      <p:ext uri="{BB962C8B-B14F-4D97-AF65-F5344CB8AC3E}">
        <p14:creationId xmlns:p14="http://schemas.microsoft.com/office/powerpoint/2010/main" val="1923164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We Make Sure We Never Forget?</a:t>
            </a:r>
            <a:endParaRPr lang="en-US" dirty="0"/>
          </a:p>
        </p:txBody>
      </p:sp>
      <p:sp>
        <p:nvSpPr>
          <p:cNvPr id="3" name="Content Placeholder 2"/>
          <p:cNvSpPr>
            <a:spLocks noGrp="1"/>
          </p:cNvSpPr>
          <p:nvPr>
            <p:ph idx="1"/>
          </p:nvPr>
        </p:nvSpPr>
        <p:spPr/>
        <p:txBody>
          <a:bodyPr/>
          <a:lstStyle/>
          <a:p>
            <a:pPr marL="0" indent="0">
              <a:buNone/>
            </a:pPr>
            <a:r>
              <a:rPr lang="en-US" dirty="0" smtClean="0"/>
              <a:t>Goal– projects or programs to </a:t>
            </a:r>
          </a:p>
          <a:p>
            <a:pPr lvl="1"/>
            <a:r>
              <a:rPr lang="en-US" dirty="0" smtClean="0"/>
              <a:t>Learn</a:t>
            </a:r>
          </a:p>
          <a:p>
            <a:pPr lvl="1"/>
            <a:r>
              <a:rPr lang="en-US" dirty="0" smtClean="0"/>
              <a:t>Share</a:t>
            </a:r>
          </a:p>
          <a:p>
            <a:pPr lvl="1"/>
            <a:r>
              <a:rPr lang="en-US" dirty="0" smtClean="0"/>
              <a:t>Make Changes</a:t>
            </a:r>
          </a:p>
          <a:p>
            <a:pPr lvl="1"/>
            <a:r>
              <a:rPr lang="en-US" dirty="0" smtClean="0"/>
              <a:t>Clean it up</a:t>
            </a:r>
          </a:p>
          <a:p>
            <a:pPr lvl="1"/>
            <a:r>
              <a:rPr lang="en-US" dirty="0" smtClean="0"/>
              <a:t>Don’t repeat the mistakes </a:t>
            </a:r>
          </a:p>
          <a:p>
            <a:pPr lvl="1"/>
            <a:endParaRPr lang="en-US" dirty="0"/>
          </a:p>
        </p:txBody>
      </p:sp>
    </p:spTree>
    <p:extLst>
      <p:ext uri="{BB962C8B-B14F-4D97-AF65-F5344CB8AC3E}">
        <p14:creationId xmlns:p14="http://schemas.microsoft.com/office/powerpoint/2010/main" val="1756650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t>Diane D’Arrigo</a:t>
            </a:r>
          </a:p>
          <a:p>
            <a:pPr marL="0" indent="0" algn="ctr">
              <a:buNone/>
            </a:pPr>
            <a:r>
              <a:rPr lang="en-US" dirty="0" smtClean="0"/>
              <a:t>Radioactive Waste Project Director </a:t>
            </a:r>
          </a:p>
          <a:p>
            <a:pPr marL="0" indent="0" algn="ctr">
              <a:buNone/>
            </a:pPr>
            <a:r>
              <a:rPr lang="en-US" dirty="0" smtClean="0"/>
              <a:t>Nuclear Information and Resource Service</a:t>
            </a:r>
          </a:p>
          <a:p>
            <a:pPr marL="0" indent="0" algn="ctr">
              <a:buNone/>
            </a:pPr>
            <a:r>
              <a:rPr lang="en-US" dirty="0" smtClean="0"/>
              <a:t>6930 Carroll Ave Suite 340</a:t>
            </a:r>
          </a:p>
          <a:p>
            <a:pPr marL="0" indent="0" algn="ctr">
              <a:buNone/>
            </a:pPr>
            <a:r>
              <a:rPr lang="en-US" dirty="0" smtClean="0"/>
              <a:t>Takoma Park MD 20913</a:t>
            </a:r>
          </a:p>
          <a:p>
            <a:pPr marL="0" indent="0" algn="ctr">
              <a:buNone/>
            </a:pPr>
            <a:r>
              <a:rPr lang="en-US" dirty="0" smtClean="0"/>
              <a:t>301 270 6477 x 15</a:t>
            </a:r>
          </a:p>
          <a:p>
            <a:pPr marL="0" indent="0" algn="ctr">
              <a:buNone/>
            </a:pPr>
            <a:r>
              <a:rPr lang="en-US" dirty="0" smtClean="0">
                <a:hlinkClick r:id="rId2"/>
              </a:rPr>
              <a:t>dianed@nirs.org</a:t>
            </a:r>
            <a:endParaRPr lang="en-US" dirty="0" smtClean="0"/>
          </a:p>
          <a:p>
            <a:pPr marL="0" indent="0" algn="ctr">
              <a:buNone/>
            </a:pPr>
            <a:r>
              <a:rPr lang="en-US" dirty="0" smtClean="0">
                <a:hlinkClick r:id="rId3"/>
              </a:rPr>
              <a:t>www.nirs.org</a:t>
            </a:r>
            <a:endParaRPr lang="en-US" dirty="0" smtClean="0"/>
          </a:p>
          <a:p>
            <a:pPr marL="0" indent="0" algn="ctr">
              <a:buNone/>
            </a:pPr>
            <a:r>
              <a:rPr lang="en-US" dirty="0" smtClean="0"/>
              <a:t>Part of the WEST VALLEY ACTION NETWORK</a:t>
            </a:r>
          </a:p>
          <a:p>
            <a:pPr marL="0" indent="0" algn="ctr">
              <a:buNone/>
            </a:pPr>
            <a:r>
              <a:rPr lang="en-US" dirty="0" smtClean="0">
                <a:hlinkClick r:id="rId4"/>
              </a:rPr>
              <a:t>www.westvalleyaction.org</a:t>
            </a:r>
            <a:endParaRPr lang="en-US" dirty="0" smtClean="0"/>
          </a:p>
          <a:p>
            <a:endParaRPr lang="en-US" dirty="0"/>
          </a:p>
        </p:txBody>
      </p:sp>
    </p:spTree>
    <p:extLst>
      <p:ext uri="{BB962C8B-B14F-4D97-AF65-F5344CB8AC3E}">
        <p14:creationId xmlns:p14="http://schemas.microsoft.com/office/powerpoint/2010/main" val="92583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Valley	- location</a:t>
            </a:r>
            <a:endParaRPr lang="en-US" dirty="0"/>
          </a:p>
        </p:txBody>
      </p:sp>
      <p:sp>
        <p:nvSpPr>
          <p:cNvPr id="3" name="Content Placeholder 2"/>
          <p:cNvSpPr>
            <a:spLocks noGrp="1"/>
          </p:cNvSpPr>
          <p:nvPr>
            <p:ph idx="1"/>
          </p:nvPr>
        </p:nvSpPr>
        <p:spPr/>
        <p:txBody>
          <a:bodyPr>
            <a:normAutofit fontScale="92500"/>
          </a:bodyPr>
          <a:lstStyle/>
          <a:p>
            <a:r>
              <a:rPr lang="en-US" dirty="0" smtClean="0"/>
              <a:t>~30-35 Miles south of  and upstream of Buffalo</a:t>
            </a:r>
          </a:p>
          <a:p>
            <a:endParaRPr lang="en-US" dirty="0" smtClean="0"/>
          </a:p>
          <a:p>
            <a:r>
              <a:rPr lang="en-US" dirty="0" smtClean="0"/>
              <a:t>~20 miles upstream of Seneca Nation of Indians </a:t>
            </a:r>
            <a:r>
              <a:rPr lang="en-US" dirty="0" smtClean="0"/>
              <a:t>SNI Cattaraugus </a:t>
            </a:r>
            <a:r>
              <a:rPr lang="en-US" dirty="0" smtClean="0"/>
              <a:t>Territory</a:t>
            </a:r>
          </a:p>
          <a:p>
            <a:endParaRPr lang="en-US" dirty="0" smtClean="0"/>
          </a:p>
          <a:p>
            <a:r>
              <a:rPr lang="en-US" dirty="0" smtClean="0"/>
              <a:t>Cut by streams and creeks that drain into the Cattaraugus Creek which gushes into Lake Erie, upstream of WNY </a:t>
            </a:r>
            <a:r>
              <a:rPr lang="en-US" dirty="0" smtClean="0"/>
              <a:t>and SNI drinking </a:t>
            </a:r>
            <a:r>
              <a:rPr lang="en-US" dirty="0" smtClean="0"/>
              <a:t>water intakes</a:t>
            </a:r>
            <a:endParaRPr lang="en-US" dirty="0"/>
          </a:p>
        </p:txBody>
      </p:sp>
      <p:sp>
        <p:nvSpPr>
          <p:cNvPr id="4" name="Slide Number Placeholder 3"/>
          <p:cNvSpPr>
            <a:spLocks noGrp="1"/>
          </p:cNvSpPr>
          <p:nvPr>
            <p:ph type="sldNum" sz="quarter" idx="12"/>
          </p:nvPr>
        </p:nvSpPr>
        <p:spPr/>
        <p:txBody>
          <a:bodyPr/>
          <a:lstStyle/>
          <a:p>
            <a:fld id="{4FD2E59B-88D1-472F-A3C8-48FE06C95735}" type="slidenum">
              <a:rPr lang="en-US" smtClean="0"/>
              <a:pPr/>
              <a:t>5</a:t>
            </a:fld>
            <a:endParaRPr lang="en-US"/>
          </a:p>
        </p:txBody>
      </p:sp>
    </p:spTree>
    <p:extLst>
      <p:ext uri="{BB962C8B-B14F-4D97-AF65-F5344CB8AC3E}">
        <p14:creationId xmlns:p14="http://schemas.microsoft.com/office/powerpoint/2010/main" val="3519317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lstStyle/>
          <a:p>
            <a:r>
              <a:rPr lang="en-US" sz="3200" dirty="0" smtClean="0"/>
              <a:t>Streams surround and cut through the site—Drain to Cattaraugus Creek , Lake Erie, Buffalo… </a:t>
            </a:r>
            <a:endParaRPr lang="en-US" sz="3200" dirty="0"/>
          </a:p>
        </p:txBody>
      </p:sp>
      <p:pic>
        <p:nvPicPr>
          <p:cNvPr id="4" name="Content Placeholder 3"/>
          <p:cNvPicPr>
            <a:picLocks noGrp="1"/>
          </p:cNvPicPr>
          <p:nvPr>
            <p:ph idx="1"/>
          </p:nvPr>
        </p:nvPicPr>
        <p:blipFill>
          <a:blip r:embed="rId2" cstate="print"/>
          <a:stretch>
            <a:fillRect/>
          </a:stretch>
        </p:blipFill>
        <p:spPr>
          <a:xfrm>
            <a:off x="1295400" y="1981200"/>
            <a:ext cx="6958838" cy="4525963"/>
          </a:xfrm>
          <a:prstGeom prst="rect">
            <a:avLst/>
          </a:prstGeom>
        </p:spPr>
      </p:pic>
    </p:spTree>
    <p:extLst>
      <p:ext uri="{BB962C8B-B14F-4D97-AF65-F5344CB8AC3E}">
        <p14:creationId xmlns:p14="http://schemas.microsoft.com/office/powerpoint/2010/main" val="1030916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Landslide</a:t>
            </a:r>
            <a:endParaRPr lang="en-US" dirty="0"/>
          </a:p>
        </p:txBody>
      </p:sp>
      <p:pic>
        <p:nvPicPr>
          <p:cNvPr id="29698" name="Picture 2"/>
          <p:cNvPicPr>
            <a:picLocks noGrp="1" noChangeAspect="1" noChangeArrowheads="1"/>
          </p:cNvPicPr>
          <p:nvPr>
            <p:ph idx="1"/>
          </p:nvPr>
        </p:nvPicPr>
        <p:blipFill>
          <a:blip r:embed="rId2" cstate="print"/>
          <a:srcRect/>
          <a:stretch>
            <a:fillRect/>
          </a:stretch>
        </p:blipFill>
        <p:spPr bwMode="auto">
          <a:xfrm>
            <a:off x="541925" y="1600200"/>
            <a:ext cx="8060150" cy="45259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FD2E59B-88D1-472F-A3C8-48FE06C95735}" type="slidenum">
              <a:rPr lang="en-US" smtClean="0"/>
              <a:pPr/>
              <a:t>7</a:t>
            </a:fld>
            <a:endParaRPr lang="en-US"/>
          </a:p>
        </p:txBody>
      </p:sp>
    </p:spTree>
    <p:extLst>
      <p:ext uri="{BB962C8B-B14F-4D97-AF65-F5344CB8AC3E}">
        <p14:creationId xmlns:p14="http://schemas.microsoft.com/office/powerpoint/2010/main" val="386745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066800" y="533400"/>
            <a:ext cx="6513059" cy="603504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6603C27E-9D21-4A6C-A7FE-B4D148DEDDBB}" type="datetime1">
              <a:rPr lang="en-US" smtClean="0"/>
              <a:pPr/>
              <a:t>4/6/2015</a:t>
            </a:fld>
            <a:endParaRPr lang="en-US" dirty="0"/>
          </a:p>
        </p:txBody>
      </p:sp>
      <p:sp>
        <p:nvSpPr>
          <p:cNvPr id="4" name="Slide Number Placeholder 3"/>
          <p:cNvSpPr>
            <a:spLocks noGrp="1"/>
          </p:cNvSpPr>
          <p:nvPr>
            <p:ph type="sldNum" sz="quarter" idx="12"/>
          </p:nvPr>
        </p:nvSpPr>
        <p:spPr/>
        <p:txBody>
          <a:bodyPr/>
          <a:lstStyle/>
          <a:p>
            <a:fld id="{45A5DAF6-1220-46FF-B0F3-B360696A0E98}" type="slidenum">
              <a:rPr lang="en-US" smtClean="0"/>
              <a:pPr/>
              <a:t>8</a:t>
            </a:fld>
            <a:endParaRPr lang="en-US" dirty="0"/>
          </a:p>
        </p:txBody>
      </p:sp>
    </p:spTree>
    <p:extLst>
      <p:ext uri="{BB962C8B-B14F-4D97-AF65-F5344CB8AC3E}">
        <p14:creationId xmlns:p14="http://schemas.microsoft.com/office/powerpoint/2010/main" val="3530007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Erosion 2009 flood </a:t>
            </a:r>
            <a:br>
              <a:rPr lang="en-US" sz="2800" dirty="0" smtClean="0"/>
            </a:br>
            <a:r>
              <a:rPr lang="en-US" sz="2800" dirty="0" smtClean="0"/>
              <a:t>1400 feet from landslide to trenches </a:t>
            </a:r>
            <a:br>
              <a:rPr lang="en-US" sz="2800" dirty="0" smtClean="0"/>
            </a:br>
            <a:r>
              <a:rPr lang="en-US" sz="2800" dirty="0" smtClean="0"/>
              <a:t>Buttermilk Creek </a:t>
            </a:r>
            <a:r>
              <a:rPr lang="en-US" sz="2800" dirty="0" smtClean="0"/>
              <a:t>15-20 </a:t>
            </a:r>
            <a:r>
              <a:rPr lang="en-US" sz="2800" dirty="0" smtClean="0"/>
              <a:t>feet </a:t>
            </a:r>
            <a:r>
              <a:rPr lang="en-US" sz="2800" dirty="0" smtClean="0"/>
              <a:t>closer to nuclear waste</a:t>
            </a:r>
            <a:endParaRPr lang="en-US" sz="2800"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1207304" y="1600200"/>
            <a:ext cx="6729392" cy="45259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FD2E59B-88D1-472F-A3C8-48FE06C95735}" type="slidenum">
              <a:rPr lang="en-US" smtClean="0"/>
              <a:pPr/>
              <a:t>9</a:t>
            </a:fld>
            <a:endParaRPr lang="en-US"/>
          </a:p>
        </p:txBody>
      </p:sp>
    </p:spTree>
    <p:extLst>
      <p:ext uri="{BB962C8B-B14F-4D97-AF65-F5344CB8AC3E}">
        <p14:creationId xmlns:p14="http://schemas.microsoft.com/office/powerpoint/2010/main" val="1431805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3673</TotalTime>
  <Words>2215</Words>
  <Application>Microsoft Office PowerPoint</Application>
  <PresentationFormat>On-screen Show (4:3)</PresentationFormat>
  <Paragraphs>244</Paragraphs>
  <Slides>47</Slides>
  <Notes>11</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 West Valley, NY  Nuclear Waste Site Threat to the Great Lakes  Park School  February 27, 2015 Diane D’Arrigo, Nuclear Information &amp; Resource Service West Valley Action Network  </vt:lpstr>
      <vt:lpstr>West Valley Nuclear Waste Site</vt:lpstr>
      <vt:lpstr>?</vt:lpstr>
      <vt:lpstr>West Valley in relation to  Lake Erie,  Buffalo,  Niagara Falls, Cattaraugus Creek and the Seneca Nation Territories </vt:lpstr>
      <vt:lpstr>West Valley - location</vt:lpstr>
      <vt:lpstr>Streams surround and cut through the site—Drain to Cattaraugus Creek , Lake Erie, Buffalo… </vt:lpstr>
      <vt:lpstr>2009 Landslide</vt:lpstr>
      <vt:lpstr>PowerPoint Presentation</vt:lpstr>
      <vt:lpstr>Erosion 2009 flood  1400 feet from landslide to trenches  Buttermilk Creek 15-20 feet closer to nuclear waste</vt:lpstr>
      <vt:lpstr>Buffalo Waterfront</vt:lpstr>
      <vt:lpstr>Concerns</vt:lpstr>
      <vt:lpstr>West Valley Nuclear Site on plateaus</vt:lpstr>
      <vt:lpstr>Slope Around  West Valley Nuclear Site Plateaus</vt:lpstr>
      <vt:lpstr>PowerPoint Presentation</vt:lpstr>
      <vt:lpstr>Geological concerns  </vt:lpstr>
      <vt:lpstr>PowerPoint Presentation</vt:lpstr>
      <vt:lpstr>What’s There? What is Radioactivity? </vt:lpstr>
      <vt:lpstr>What’s at the  West Valley Nuclear Waste Site?</vt:lpstr>
      <vt:lpstr>What is Radiation?  </vt:lpstr>
      <vt:lpstr>Radioactive Atoms</vt:lpstr>
      <vt:lpstr>Radiation—NO SAFE DOSE </vt:lpstr>
      <vt:lpstr>PowerPoint Presentation</vt:lpstr>
      <vt:lpstr>PowerPoint Presentation</vt:lpstr>
      <vt:lpstr>PowerPoint Presentation</vt:lpstr>
      <vt:lpstr>Alpha particles in Lung Tissue</vt:lpstr>
      <vt:lpstr>Deformities found around nuclear facilities especially TMI (1979), Chernobyl (1986), Fukushima (2011) and as far as California  from Chernobyl</vt:lpstr>
      <vt:lpstr>PowerPoint Presentation</vt:lpstr>
      <vt:lpstr>PowerPoint Presentation</vt:lpstr>
      <vt:lpstr>Nuclear Power and Weapons  SHARE THE SAME “FUEL CHAIN” [not “CYCLE”] </vt:lpstr>
      <vt:lpstr>PowerPoint Presentation</vt:lpstr>
      <vt:lpstr> </vt:lpstr>
      <vt:lpstr>Irradiated Nuclear Fuel (industry calls it ‘spent’ or ‘used’) Reprocessed or moved–SOME BURIED in HOLES</vt:lpstr>
      <vt:lpstr>What’s There?  Reprocessing Waste – HIGH LEVEL in danger of reclassification as WIR</vt:lpstr>
      <vt:lpstr>What’s There? High level waste </vt:lpstr>
      <vt:lpstr>PowerPoint Presentation</vt:lpstr>
      <vt:lpstr>Plans for High level waste in large transport storage casks underway– [different casks at West Valley than shown here]</vt:lpstr>
      <vt:lpstr>What’s at West Valley Nuclear Waste Site? Commercial Burial Ground trenches licensed by NY </vt:lpstr>
      <vt:lpstr>What’s There?  Burial Ground licensed by US Nuclear Regulatory Commission</vt:lpstr>
      <vt:lpstr>What’s there? </vt:lpstr>
      <vt:lpstr>Clean-up by Remote Control</vt:lpstr>
      <vt:lpstr>What’s There? Radioactive Strontium Plume photo as of 2007 underground filtration wall (permeable treatment wall) installed ~2011</vt:lpstr>
      <vt:lpstr>PowerPoint Presentation</vt:lpstr>
      <vt:lpstr>West Valley– Call for Full Clean up unanimous in public comments on 2010 EIS</vt:lpstr>
      <vt:lpstr>West Valley Political Concerns</vt:lpstr>
      <vt:lpstr>Seneca Nation of Indians Resolution for Full Cleanup of West Valley site [Same message was also adopted by cities, counties, towns, organizations, state and federal elected officials.] </vt:lpstr>
      <vt:lpstr>How Do We Make Sure We Never Forget?</vt:lpstr>
      <vt:lpstr>THANKS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dc:creator>
  <cp:lastModifiedBy>DD</cp:lastModifiedBy>
  <cp:revision>75</cp:revision>
  <dcterms:created xsi:type="dcterms:W3CDTF">2015-02-23T03:54:53Z</dcterms:created>
  <dcterms:modified xsi:type="dcterms:W3CDTF">2015-04-07T15:39:26Z</dcterms:modified>
</cp:coreProperties>
</file>