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Lst>
  <p:notesMasterIdLst>
    <p:notesMasterId r:id="rId12"/>
  </p:notesMasterIdLst>
  <p:sldIdLst>
    <p:sldId id="256" r:id="rId2"/>
    <p:sldId id="264" r:id="rId3"/>
    <p:sldId id="268" r:id="rId4"/>
    <p:sldId id="265" r:id="rId5"/>
    <p:sldId id="266" r:id="rId6"/>
    <p:sldId id="269" r:id="rId7"/>
    <p:sldId id="257" r:id="rId8"/>
    <p:sldId id="258" r:id="rId9"/>
    <p:sldId id="259" r:id="rId10"/>
    <p:sldId id="267" r:id="rId1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424" autoAdjust="0"/>
  </p:normalViewPr>
  <p:slideViewPr>
    <p:cSldViewPr snapToGrid="0" snapToObjects="1">
      <p:cViewPr>
        <p:scale>
          <a:sx n="46" d="100"/>
          <a:sy n="46" d="100"/>
        </p:scale>
        <p:origin x="-918"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DAF83A-BD23-B842-BA6C-82692CA13A5F}" type="datetimeFigureOut">
              <a:rPr lang="en-US" smtClean="0"/>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891880-7FD4-9C4A-A74F-254233691655}" type="slidenum">
              <a:rPr lang="en-US" smtClean="0"/>
              <a:t>‹#›</a:t>
            </a:fld>
            <a:endParaRPr lang="en-US"/>
          </a:p>
        </p:txBody>
      </p:sp>
    </p:spTree>
    <p:extLst>
      <p:ext uri="{BB962C8B-B14F-4D97-AF65-F5344CB8AC3E}">
        <p14:creationId xmlns:p14="http://schemas.microsoft.com/office/powerpoint/2010/main" val="38403763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greentechmedia.com/articles/read/america-gets-a-d-in-energy-infrastructure"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dirty="0" smtClean="0"/>
              <a:t>Not an expert in this topic</a:t>
            </a:r>
          </a:p>
          <a:p>
            <a:pPr marL="171450" indent="-171450">
              <a:buFont typeface="Arial"/>
              <a:buChar char="•"/>
            </a:pPr>
            <a:r>
              <a:rPr lang="en-US" dirty="0" smtClean="0"/>
              <a:t>Goal</a:t>
            </a:r>
            <a:r>
              <a:rPr lang="en-US" baseline="0" dirty="0" smtClean="0"/>
              <a:t> is to make you aware of some of the thinking that’s going on throughout the country on how to re-organize/re-form our utility infrastructure to meet the needs of the 21</a:t>
            </a:r>
            <a:r>
              <a:rPr lang="en-US" baseline="30000" dirty="0" smtClean="0"/>
              <a:t>st</a:t>
            </a:r>
            <a:r>
              <a:rPr lang="en-US" baseline="0" dirty="0" smtClean="0"/>
              <a:t> century</a:t>
            </a:r>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4C891880-7FD4-9C4A-A74F-254233691655}" type="slidenum">
              <a:rPr lang="en-US" smtClean="0"/>
              <a:t>1</a:t>
            </a:fld>
            <a:endParaRPr lang="en-US"/>
          </a:p>
        </p:txBody>
      </p:sp>
    </p:spTree>
    <p:extLst>
      <p:ext uri="{BB962C8B-B14F-4D97-AF65-F5344CB8AC3E}">
        <p14:creationId xmlns:p14="http://schemas.microsoft.com/office/powerpoint/2010/main" val="2776132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Shape 17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75" name="Shape 175"/>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14" name="Shape 114"/>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27272"/>
              <a:buFont typeface="Arial"/>
              <a:buChar char="●"/>
            </a:pPr>
            <a:r>
              <a:rPr lang="en" dirty="0"/>
              <a:t>Utilities have very little incentive to consider distributed generators as a potential resource</a:t>
            </a:r>
          </a:p>
          <a:p>
            <a:pPr marL="457200" lvl="0" indent="-317500" rtl="0">
              <a:spcBef>
                <a:spcPts val="0"/>
              </a:spcBef>
              <a:buClr>
                <a:srgbClr val="000000"/>
              </a:buClr>
              <a:buSzPct val="127272"/>
              <a:buFont typeface="Arial"/>
              <a:buChar char="●"/>
            </a:pPr>
            <a:r>
              <a:rPr lang="en" dirty="0"/>
              <a:t>Centralized production. Long range distribution.</a:t>
            </a:r>
          </a:p>
          <a:p>
            <a:pPr marL="457200" lvl="0" indent="-317500" rtl="0">
              <a:spcBef>
                <a:spcPts val="0"/>
              </a:spcBef>
              <a:buClr>
                <a:srgbClr val="000000"/>
              </a:buClr>
              <a:buSzPct val="127272"/>
              <a:buFont typeface="Arial"/>
              <a:buChar char="●"/>
            </a:pPr>
            <a:r>
              <a:rPr lang="en" dirty="0"/>
              <a:t>With distributed generation assets like solar, it’s the local distribution system that’s likely to be the hub of the future grid (ILSR)</a:t>
            </a:r>
          </a:p>
          <a:p>
            <a:pPr marL="457200" lvl="0" indent="-317500" rtl="0">
              <a:spcBef>
                <a:spcPts val="0"/>
              </a:spcBef>
              <a:buClr>
                <a:srgbClr val="000000"/>
              </a:buClr>
              <a:buSzPct val="127272"/>
              <a:buFont typeface="Arial"/>
              <a:buChar char="●"/>
            </a:pPr>
            <a:r>
              <a:rPr lang="en" dirty="0"/>
              <a:t>The American Society of Civil Engineers estimates that utilties will have to spend $20 billion </a:t>
            </a:r>
            <a:r>
              <a:rPr lang="en" b="1" dirty="0"/>
              <a:t>annually </a:t>
            </a:r>
            <a:r>
              <a:rPr lang="en" dirty="0"/>
              <a:t>over the next several years just to replace aging distribution infrastructure and that “America will see an investment gap in distribution infrastructure of $57 billion by 2020” -- </a:t>
            </a:r>
            <a:r>
              <a:rPr lang="en" u="sng" dirty="0">
                <a:solidFill>
                  <a:schemeClr val="hlink"/>
                </a:solidFill>
                <a:hlinkClick r:id="rId3"/>
              </a:rPr>
              <a:t>http://</a:t>
            </a:r>
            <a:r>
              <a:rPr lang="en" u="sng" dirty="0" smtClean="0">
                <a:solidFill>
                  <a:schemeClr val="hlink"/>
                </a:solidFill>
                <a:hlinkClick r:id="rId3"/>
              </a:rPr>
              <a:t>www.greentechmedia.com/articles/read/america-gets-a-d-in-energy-infrastructure</a:t>
            </a:r>
            <a:endParaRPr lang="en-US" u="none" dirty="0" smtClean="0">
              <a:solidFill>
                <a:schemeClr val="tx1"/>
              </a:solidFill>
            </a:endParaRPr>
          </a:p>
          <a:p>
            <a:pPr marL="457200" lvl="0" indent="-317500" rtl="0">
              <a:spcBef>
                <a:spcPts val="0"/>
              </a:spcBef>
              <a:buClr>
                <a:srgbClr val="000000"/>
              </a:buClr>
              <a:buSzPct val="127272"/>
              <a:buFont typeface="Arial"/>
              <a:buChar char="●"/>
            </a:pPr>
            <a:endParaRPr lang="en"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04800" rtl="0">
              <a:spcBef>
                <a:spcPts val="600"/>
              </a:spcBef>
              <a:buClr>
                <a:srgbClr val="434343"/>
              </a:buClr>
              <a:buSzPct val="100000"/>
              <a:buFont typeface="Arial"/>
              <a:buAutoNum type="arabicPeriod"/>
            </a:pPr>
            <a:r>
              <a:rPr lang="en" sz="1200" dirty="0">
                <a:solidFill>
                  <a:srgbClr val="434343"/>
                </a:solidFill>
              </a:rPr>
              <a:t>Reduced energy consumption through efficiency and conservation</a:t>
            </a:r>
          </a:p>
          <a:p>
            <a:pPr marL="457200" lvl="0" indent="-304800" rtl="0">
              <a:spcBef>
                <a:spcPts val="600"/>
              </a:spcBef>
              <a:buClr>
                <a:srgbClr val="434343"/>
              </a:buClr>
              <a:buSzPct val="100000"/>
              <a:buFont typeface="Arial"/>
              <a:buAutoNum type="arabicPeriod"/>
            </a:pPr>
            <a:r>
              <a:rPr lang="en" sz="1200" dirty="0">
                <a:solidFill>
                  <a:srgbClr val="434343"/>
                </a:solidFill>
              </a:rPr>
              <a:t>Reduced carbon emissions, through a switch from fossil fuels to renewable energy</a:t>
            </a:r>
          </a:p>
          <a:p>
            <a:pPr marL="457200" lvl="0" indent="-304800" rtl="0">
              <a:spcBef>
                <a:spcPts val="600"/>
              </a:spcBef>
              <a:buClr>
                <a:srgbClr val="434343"/>
              </a:buClr>
              <a:buSzPct val="100000"/>
              <a:buFont typeface="Arial"/>
              <a:buAutoNum type="arabicPeriod"/>
            </a:pPr>
            <a:r>
              <a:rPr lang="en" sz="1200" dirty="0">
                <a:solidFill>
                  <a:srgbClr val="434343"/>
                </a:solidFill>
              </a:rPr>
              <a:t>Increased grid efficiency via a two-­‐way, networked smart grid that uses demand response, local power generation, and other local resources</a:t>
            </a:r>
          </a:p>
          <a:p>
            <a:pPr marL="457200" lvl="0" indent="-304800" rtl="0">
              <a:spcBef>
                <a:spcPts val="600"/>
              </a:spcBef>
              <a:buClr>
                <a:srgbClr val="434343"/>
              </a:buClr>
              <a:buSzPct val="100000"/>
              <a:buFont typeface="Arial"/>
              <a:buAutoNum type="arabicPeriod"/>
            </a:pPr>
            <a:r>
              <a:rPr lang="en" sz="1200" dirty="0">
                <a:solidFill>
                  <a:srgbClr val="434343"/>
                </a:solidFill>
              </a:rPr>
              <a:t>Increased grid flexibility to integrate large quantities of variable (distributed and utility-scale) renewable energy</a:t>
            </a:r>
          </a:p>
          <a:p>
            <a:pPr>
              <a:spcBef>
                <a:spcPts val="0"/>
              </a:spcBef>
              <a:buNone/>
            </a:pPr>
            <a:endParaRPr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Shape 12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6" name="Shape 12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marL="457200" lvl="0" indent="-317500" rtl="0">
              <a:spcBef>
                <a:spcPts val="0"/>
              </a:spcBef>
              <a:buClr>
                <a:srgbClr val="000000"/>
              </a:buClr>
              <a:buSzPct val="127272"/>
              <a:buFont typeface="Arial"/>
              <a:buChar char="●"/>
            </a:pPr>
            <a:r>
              <a:rPr lang="en" dirty="0"/>
              <a:t>Local - communities should have authority to make decisions about their energy economy and give weight to economic benefits, not just energy costs. Local ownership of renewables have a higher local economic impact sufficient to outweigh higher production costs</a:t>
            </a:r>
          </a:p>
          <a:p>
            <a:pPr marL="457200" lvl="0" indent="-317500">
              <a:spcBef>
                <a:spcPts val="0"/>
              </a:spcBef>
              <a:buClr>
                <a:srgbClr val="000000"/>
              </a:buClr>
              <a:buSzPct val="127272"/>
              <a:buFont typeface="Arial"/>
              <a:buChar char="●"/>
            </a:pPr>
            <a:r>
              <a:rPr lang="en" dirty="0"/>
              <a:t>Equitable - everyone has access to ownership and authority over the grid, even if they don’t own property or have substantial </a:t>
            </a:r>
            <a:r>
              <a:rPr lang="en" dirty="0" smtClean="0"/>
              <a:t>wealth.</a:t>
            </a:r>
            <a:endParaRPr lang="en-US" dirty="0" smtClean="0"/>
          </a:p>
          <a:p>
            <a:pPr marL="139700" lvl="0" indent="0">
              <a:spcBef>
                <a:spcPts val="0"/>
              </a:spcBef>
              <a:buClr>
                <a:srgbClr val="000000"/>
              </a:buClr>
              <a:buSzPct val="127272"/>
              <a:buFont typeface="Arial"/>
              <a:buNone/>
            </a:pPr>
            <a:endParaRPr lang="en-US" dirty="0" smtClean="0"/>
          </a:p>
          <a:p>
            <a:pPr marL="139700" lvl="0" indent="0">
              <a:spcBef>
                <a:spcPts val="0"/>
              </a:spcBef>
              <a:buClr>
                <a:srgbClr val="000000"/>
              </a:buClr>
              <a:buSzPct val="127272"/>
              <a:buFont typeface="Arial"/>
              <a:buNone/>
            </a:pPr>
            <a:r>
              <a:rPr lang="en-US" dirty="0" smtClean="0"/>
              <a:t>Participation</a:t>
            </a:r>
            <a:r>
              <a:rPr lang="en-US" baseline="0" dirty="0" smtClean="0"/>
              <a:t> and benefits to all is enabled in part by:</a:t>
            </a:r>
            <a:endParaRPr lang="en-US" dirty="0" smtClean="0"/>
          </a:p>
          <a:p>
            <a:pPr marL="457200" lvl="0" indent="-419100" rtl="0">
              <a:spcBef>
                <a:spcPts val="0"/>
              </a:spcBef>
              <a:buClr>
                <a:srgbClr val="434343"/>
              </a:buClr>
              <a:buSzPct val="100000"/>
              <a:buFont typeface="Arial"/>
              <a:buChar char="●"/>
            </a:pPr>
            <a:r>
              <a:rPr lang="en-US" dirty="0" smtClean="0"/>
              <a:t>A networked, </a:t>
            </a:r>
            <a:r>
              <a:rPr lang="en-US" dirty="0" err="1" smtClean="0"/>
              <a:t>transactive</a:t>
            </a:r>
            <a:r>
              <a:rPr lang="en-US" dirty="0" smtClean="0"/>
              <a:t> energy system</a:t>
            </a:r>
          </a:p>
          <a:p>
            <a:pPr marL="457200" lvl="0" indent="-419100" rtl="0">
              <a:spcBef>
                <a:spcPts val="0"/>
              </a:spcBef>
              <a:buClr>
                <a:srgbClr val="434343"/>
              </a:buClr>
              <a:buSzPct val="100000"/>
              <a:buFont typeface="Arial"/>
              <a:buChar char="●"/>
            </a:pPr>
            <a:r>
              <a:rPr lang="en-US" dirty="0" smtClean="0"/>
              <a:t>Two-way communication &amp; real-time data</a:t>
            </a:r>
          </a:p>
          <a:p>
            <a:pPr marL="457200" lvl="0" indent="-419100" rtl="0">
              <a:spcBef>
                <a:spcPts val="0"/>
              </a:spcBef>
              <a:buClr>
                <a:srgbClr val="434343"/>
              </a:buClr>
              <a:buSzPct val="100000"/>
              <a:buFont typeface="Arial"/>
              <a:buChar char="●"/>
            </a:pP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Shape 11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120" name="Shape 12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a:spcBef>
                <a:spcPts val="0"/>
              </a:spcBef>
              <a:buNone/>
            </a:pPr>
            <a:endParaRPr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457200" marR="0" lvl="1" indent="0" algn="l" defTabSz="457200" rtl="0" eaLnBrk="1" fontAlgn="auto" latinLnBrk="0" hangingPunct="1">
              <a:lnSpc>
                <a:spcPct val="100000"/>
              </a:lnSpc>
              <a:spcBef>
                <a:spcPts val="0"/>
              </a:spcBef>
              <a:spcAft>
                <a:spcPts val="0"/>
              </a:spcAft>
              <a:buClrTx/>
              <a:buSzTx/>
              <a:buFont typeface="Arial"/>
              <a:buNone/>
              <a:tabLst/>
              <a:defRPr/>
            </a:pPr>
            <a:endParaRPr lang="en-US" dirty="0"/>
          </a:p>
        </p:txBody>
      </p:sp>
      <p:sp>
        <p:nvSpPr>
          <p:cNvPr id="4" name="Slide Number Placeholder 3"/>
          <p:cNvSpPr>
            <a:spLocks noGrp="1"/>
          </p:cNvSpPr>
          <p:nvPr>
            <p:ph type="sldNum" sz="quarter" idx="10"/>
          </p:nvPr>
        </p:nvSpPr>
        <p:spPr/>
        <p:txBody>
          <a:bodyPr/>
          <a:lstStyle/>
          <a:p>
            <a:fld id="{4C891880-7FD4-9C4A-A74F-254233691655}" type="slidenum">
              <a:rPr lang="en-US" smtClean="0"/>
              <a:t>7</a:t>
            </a:fld>
            <a:endParaRPr lang="en-US"/>
          </a:p>
        </p:txBody>
      </p:sp>
    </p:spTree>
    <p:extLst>
      <p:ext uri="{BB962C8B-B14F-4D97-AF65-F5344CB8AC3E}">
        <p14:creationId xmlns:p14="http://schemas.microsoft.com/office/powerpoint/2010/main" val="38211281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171450" indent="-171450">
              <a:buFont typeface="Arial"/>
              <a:buChar char="•"/>
            </a:pPr>
            <a:r>
              <a:rPr lang="en-US" dirty="0" smtClean="0"/>
              <a:t>Internet has similar principles upon which decades of innovation</a:t>
            </a:r>
            <a:r>
              <a:rPr lang="en-US" baseline="0" dirty="0" smtClean="0"/>
              <a:t>, growth and commerce has been built</a:t>
            </a:r>
            <a:endParaRPr lang="en-US" dirty="0" smtClean="0"/>
          </a:p>
          <a:p>
            <a:pPr marL="171450" indent="-171450">
              <a:buFont typeface="Arial"/>
              <a:buChar char="•"/>
            </a:pPr>
            <a:r>
              <a:rPr lang="en-US" dirty="0" smtClean="0"/>
              <a:t>According</a:t>
            </a:r>
            <a:r>
              <a:rPr lang="en-US" baseline="0" dirty="0" smtClean="0"/>
              <a:t> to Wikipedia, Net Neutrality is defined as “the principle that Internet service providers and governments should treat all data on the Internet the same, not discriminating or charging differentially by user, content, site, platform, application, type of attached equipment, or mode of communication.”</a:t>
            </a:r>
          </a:p>
          <a:p>
            <a:pPr marL="171450" indent="-171450">
              <a:buFont typeface="Arial"/>
              <a:buChar char="•"/>
            </a:pPr>
            <a:endParaRPr lang="en-US" dirty="0" smtClean="0"/>
          </a:p>
          <a:p>
            <a:pPr marL="171450" indent="-171450">
              <a:buFont typeface="Arial"/>
              <a:buChar char="•"/>
            </a:pPr>
            <a:r>
              <a:rPr lang="en-US" dirty="0" smtClean="0"/>
              <a:t>Grid Neutrality is a similar concept the authors propose to apply to electricity networks as a framework for making decisions</a:t>
            </a:r>
          </a:p>
          <a:p>
            <a:pPr marL="171450" indent="-171450">
              <a:buFont typeface="Arial"/>
              <a:buChar char="•"/>
            </a:pPr>
            <a:r>
              <a:rPr lang="en-US" dirty="0" smtClean="0"/>
              <a:t>The authors</a:t>
            </a:r>
            <a:r>
              <a:rPr lang="en-US" baseline="0" dirty="0" smtClean="0"/>
              <a:t> propose five principles to Grid Neutrality:</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Empower the consumer while maintaining universal access to safe, reliable electricity at reasonable cost</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Demarcate and protect the "commons.”</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Align risks and rewards across the industry.</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Create a transparent, level playing field.</a:t>
            </a:r>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r>
              <a:rPr lang="en-US" dirty="0" smtClean="0"/>
              <a:t>Foster open access to the grid.</a:t>
            </a:r>
          </a:p>
          <a:p>
            <a:pPr marL="0" marR="0" lvl="0" indent="0" algn="l" defTabSz="457200" rtl="0" eaLnBrk="1" fontAlgn="auto" latinLnBrk="0" hangingPunct="1">
              <a:lnSpc>
                <a:spcPct val="100000"/>
              </a:lnSpc>
              <a:spcBef>
                <a:spcPts val="0"/>
              </a:spcBef>
              <a:spcAft>
                <a:spcPts val="0"/>
              </a:spcAft>
              <a:buClrTx/>
              <a:buSzTx/>
              <a:buFont typeface="Arial"/>
              <a:buNone/>
              <a:tabLst/>
              <a:defRPr/>
            </a:pPr>
            <a:endParaRPr lang="en-US" dirty="0" smtClean="0"/>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628650" marR="0" lvl="1" indent="-171450" algn="l" defTabSz="457200" rtl="0" eaLnBrk="1" fontAlgn="auto" latinLnBrk="0" hangingPunct="1">
              <a:lnSpc>
                <a:spcPct val="100000"/>
              </a:lnSpc>
              <a:spcBef>
                <a:spcPts val="0"/>
              </a:spcBef>
              <a:spcAft>
                <a:spcPts val="0"/>
              </a:spcAft>
              <a:buClrTx/>
              <a:buSzTx/>
              <a:buFont typeface="Arial"/>
              <a:buChar char="•"/>
              <a:tabLst/>
              <a:defRPr/>
            </a:pPr>
            <a:endParaRPr lang="en-US" dirty="0" smtClean="0"/>
          </a:p>
          <a:p>
            <a:pPr marL="171450" indent="-171450">
              <a:buFont typeface="Arial"/>
              <a:buChar char="•"/>
            </a:pPr>
            <a:endParaRPr lang="en-US" dirty="0"/>
          </a:p>
        </p:txBody>
      </p:sp>
      <p:sp>
        <p:nvSpPr>
          <p:cNvPr id="4" name="Slide Number Placeholder 3"/>
          <p:cNvSpPr>
            <a:spLocks noGrp="1"/>
          </p:cNvSpPr>
          <p:nvPr>
            <p:ph type="sldNum" sz="quarter" idx="10"/>
          </p:nvPr>
        </p:nvSpPr>
        <p:spPr/>
        <p:txBody>
          <a:bodyPr/>
          <a:lstStyle/>
          <a:p>
            <a:fld id="{4C891880-7FD4-9C4A-A74F-254233691655}" type="slidenum">
              <a:rPr lang="en-US" smtClean="0"/>
              <a:t>8</a:t>
            </a:fld>
            <a:endParaRPr lang="en-US"/>
          </a:p>
        </p:txBody>
      </p:sp>
    </p:spTree>
    <p:extLst>
      <p:ext uri="{BB962C8B-B14F-4D97-AF65-F5344CB8AC3E}">
        <p14:creationId xmlns:p14="http://schemas.microsoft.com/office/powerpoint/2010/main" val="39472381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a:buFont typeface="Arial"/>
              <a:buNone/>
            </a:pPr>
            <a:r>
              <a:rPr lang="en-US" dirty="0" smtClean="0"/>
              <a:t>1. “The Consumer Empower Principle”</a:t>
            </a:r>
          </a:p>
          <a:p>
            <a:pPr marL="0" indent="0">
              <a:buFont typeface="Arial"/>
              <a:buNone/>
            </a:pPr>
            <a:r>
              <a:rPr lang="en-US" dirty="0" smtClean="0"/>
              <a:t>“Maximize consumers</a:t>
            </a:r>
            <a:r>
              <a:rPr lang="en-US" baseline="0" dirty="0" smtClean="0"/>
              <a:t> ability to achieve their individual energy needs and the needs of the grid without compromising the universal right of all consumers to access a safe, reliable energy service at reasonable cost.</a:t>
            </a:r>
          </a:p>
          <a:p>
            <a:pPr marL="171450" indent="-171450">
              <a:buFont typeface="Arial"/>
              <a:buChar char="•"/>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2. “The Commons Principle”</a:t>
            </a:r>
            <a:endParaRPr lang="en-US" dirty="0" smtClean="0"/>
          </a:p>
          <a:p>
            <a:pPr marL="0" indent="0">
              <a:buFont typeface="Arial"/>
              <a:buNone/>
            </a:pPr>
            <a:r>
              <a:rPr lang="en-US" dirty="0" smtClean="0"/>
              <a:t>“Establish clear operational and jurisdictional</a:t>
            </a:r>
            <a:r>
              <a:rPr lang="en-US" baseline="0" dirty="0" smtClean="0"/>
              <a:t> boundaries for public and private interests”</a:t>
            </a:r>
          </a:p>
          <a:p>
            <a:pPr marL="0" indent="0">
              <a:buFont typeface="Arial"/>
              <a:buNone/>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3. “The Risk/Reward Principle”</a:t>
            </a:r>
            <a:endParaRPr lang="en-US" dirty="0" smtClean="0"/>
          </a:p>
          <a:p>
            <a:pPr marL="0" indent="0">
              <a:buFont typeface="Arial"/>
              <a:buNone/>
            </a:pPr>
            <a:r>
              <a:rPr lang="en-US" dirty="0" smtClean="0"/>
              <a:t>Allocate financial risks</a:t>
            </a:r>
            <a:r>
              <a:rPr lang="en-US" baseline="0" dirty="0" smtClean="0"/>
              <a:t> to stakeholders who are most willing and able to assume them. Safeguard the public interest by containing the risks undertaken by private parties to those participants.</a:t>
            </a:r>
          </a:p>
          <a:p>
            <a:pPr marL="0" indent="0">
              <a:buFont typeface="Arial"/>
              <a:buNone/>
            </a:pPr>
            <a:endParaRPr lang="en-US" dirty="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4. “The Transparency Principle”</a:t>
            </a:r>
            <a:endParaRPr lang="en-US" dirty="0" smtClean="0"/>
          </a:p>
          <a:p>
            <a:pPr marL="0" indent="0">
              <a:buFont typeface="Arial"/>
              <a:buNone/>
            </a:pPr>
            <a:r>
              <a:rPr lang="en-US" dirty="0" smtClean="0"/>
              <a:t>“Promote</a:t>
            </a:r>
            <a:r>
              <a:rPr lang="en-US" baseline="0" dirty="0" smtClean="0"/>
              <a:t> and protect open standards, data access and transparency to encourage sustainable innovation on the grid. Prevent any single party – public or private – from abusing its influence.”</a:t>
            </a:r>
          </a:p>
          <a:p>
            <a:pPr marL="0" indent="0">
              <a:buFont typeface="Arial"/>
              <a:buNone/>
            </a:pPr>
            <a:endParaRPr lang="en-US"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r>
              <a:rPr lang="en-US" baseline="0" dirty="0" smtClean="0"/>
              <a:t>5. “The Open Access Principle”</a:t>
            </a:r>
          </a:p>
          <a:p>
            <a:pPr marL="0" indent="0">
              <a:buFont typeface="Arial"/>
              <a:buNone/>
            </a:pPr>
            <a:r>
              <a:rPr lang="en-US" dirty="0" smtClean="0"/>
              <a:t>“Allow parties who meet system-wide standards the opportunity</a:t>
            </a:r>
            <a:r>
              <a:rPr lang="en-US" baseline="0" dirty="0" smtClean="0"/>
              <a:t> to add value to the grid. Apply all standards evenly and prevent any non-merit-based discrimination.”</a:t>
            </a:r>
          </a:p>
          <a:p>
            <a:pPr marL="171450" indent="-171450">
              <a:buFont typeface="Arial"/>
              <a:buChar char="•"/>
            </a:pPr>
            <a:endParaRPr lang="en-US" dirty="0" smtClean="0"/>
          </a:p>
          <a:p>
            <a:pPr marL="0" indent="0">
              <a:buFont typeface="Arial"/>
              <a:buNone/>
            </a:pPr>
            <a:endParaRPr lang="en-US" dirty="0" smtClean="0"/>
          </a:p>
        </p:txBody>
      </p:sp>
      <p:sp>
        <p:nvSpPr>
          <p:cNvPr id="4" name="Slide Number Placeholder 3"/>
          <p:cNvSpPr>
            <a:spLocks noGrp="1"/>
          </p:cNvSpPr>
          <p:nvPr>
            <p:ph type="sldNum" sz="quarter" idx="10"/>
          </p:nvPr>
        </p:nvSpPr>
        <p:spPr/>
        <p:txBody>
          <a:bodyPr/>
          <a:lstStyle/>
          <a:p>
            <a:fld id="{4C891880-7FD4-9C4A-A74F-254233691655}" type="slidenum">
              <a:rPr lang="en-US" smtClean="0"/>
              <a:t>9</a:t>
            </a:fld>
            <a:endParaRPr lang="en-US"/>
          </a:p>
        </p:txBody>
      </p:sp>
    </p:spTree>
    <p:extLst>
      <p:ext uri="{BB962C8B-B14F-4D97-AF65-F5344CB8AC3E}">
        <p14:creationId xmlns:p14="http://schemas.microsoft.com/office/powerpoint/2010/main" val="3195895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noFill/>
        <a:effectLst/>
      </p:bgPr>
    </p:bg>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11125"/>
            <a:ext cx="7772400" cy="1546475"/>
          </a:xfrm>
          <a:prstGeom prst="rect">
            <a:avLst/>
          </a:prstGeom>
        </p:spPr>
        <p:txBody>
          <a:bodyPr lIns="91425" tIns="91425" rIns="91425" bIns="91425" anchor="b" anchorCtr="0"/>
          <a:lstStyle>
            <a:lvl1pPr algn="ctr">
              <a:spcBef>
                <a:spcPts val="0"/>
              </a:spcBef>
              <a:buSzPct val="100000"/>
              <a:defRPr sz="4800"/>
            </a:lvl1pPr>
            <a:lvl2pPr algn="ctr">
              <a:spcBef>
                <a:spcPts val="0"/>
              </a:spcBef>
              <a:buSzPct val="100000"/>
              <a:defRPr sz="4800"/>
            </a:lvl2pPr>
            <a:lvl3pPr algn="ctr">
              <a:spcBef>
                <a:spcPts val="0"/>
              </a:spcBef>
              <a:buSzPct val="100000"/>
              <a:defRPr sz="4800"/>
            </a:lvl3pPr>
            <a:lvl4pPr algn="ctr">
              <a:spcBef>
                <a:spcPts val="0"/>
              </a:spcBef>
              <a:buSzPct val="100000"/>
              <a:defRPr sz="4800"/>
            </a:lvl4pPr>
            <a:lvl5pPr algn="ctr">
              <a:spcBef>
                <a:spcPts val="0"/>
              </a:spcBef>
              <a:buSzPct val="100000"/>
              <a:defRPr sz="4800"/>
            </a:lvl5pPr>
            <a:lvl6pPr algn="ctr">
              <a:spcBef>
                <a:spcPts val="0"/>
              </a:spcBef>
              <a:buSzPct val="100000"/>
              <a:defRPr sz="4800"/>
            </a:lvl6pPr>
            <a:lvl7pPr algn="ctr">
              <a:spcBef>
                <a:spcPts val="0"/>
              </a:spcBef>
              <a:buSzPct val="100000"/>
              <a:defRPr sz="4800"/>
            </a:lvl7pPr>
            <a:lvl8pPr algn="ctr">
              <a:spcBef>
                <a:spcPts val="0"/>
              </a:spcBef>
              <a:buSzPct val="100000"/>
              <a:defRPr sz="4800"/>
            </a:lvl8pPr>
            <a:lvl9pPr algn="ctr">
              <a:spcBef>
                <a:spcPts val="0"/>
              </a:spcBef>
              <a:buSzPct val="100000"/>
              <a:defRPr sz="4800"/>
            </a:lvl9pPr>
          </a:lstStyle>
          <a:p>
            <a:endParaRPr/>
          </a:p>
        </p:txBody>
      </p:sp>
      <p:sp>
        <p:nvSpPr>
          <p:cNvPr id="13" name="Shape 13"/>
          <p:cNvSpPr txBox="1">
            <a:spLocks noGrp="1"/>
          </p:cNvSpPr>
          <p:nvPr>
            <p:ph type="subTitle" idx="1"/>
          </p:nvPr>
        </p:nvSpPr>
        <p:spPr>
          <a:xfrm>
            <a:off x="685800" y="3786739"/>
            <a:ext cx="7772400" cy="1046316"/>
          </a:xfrm>
          <a:prstGeom prst="rect">
            <a:avLst/>
          </a:prstGeom>
        </p:spPr>
        <p:txBody>
          <a:bodyPr lIns="91425" tIns="91425" rIns="91425" bIns="91425" anchor="t" anchorCtr="0"/>
          <a:lstStyle>
            <a:lvl1pPr algn="ctr">
              <a:spcBef>
                <a:spcPts val="0"/>
              </a:spcBef>
              <a:buClr>
                <a:schemeClr val="dk2"/>
              </a:buClr>
              <a:buNone/>
              <a:defRPr>
                <a:solidFill>
                  <a:schemeClr val="dk2"/>
                </a:solidFill>
              </a:defRPr>
            </a:lvl1pPr>
            <a:lvl2pPr algn="ctr">
              <a:spcBef>
                <a:spcPts val="0"/>
              </a:spcBef>
              <a:buClr>
                <a:schemeClr val="dk2"/>
              </a:buClr>
              <a:buSzPct val="100000"/>
              <a:buNone/>
              <a:defRPr sz="3000">
                <a:solidFill>
                  <a:schemeClr val="dk2"/>
                </a:solidFill>
              </a:defRPr>
            </a:lvl2pPr>
            <a:lvl3pPr algn="ctr">
              <a:spcBef>
                <a:spcPts val="0"/>
              </a:spcBef>
              <a:buClr>
                <a:schemeClr val="dk2"/>
              </a:buClr>
              <a:buSzPct val="100000"/>
              <a:buNone/>
              <a:defRPr sz="3000">
                <a:solidFill>
                  <a:schemeClr val="dk2"/>
                </a:solidFill>
              </a:defRPr>
            </a:lvl3pPr>
            <a:lvl4pPr algn="ctr">
              <a:spcBef>
                <a:spcPts val="0"/>
              </a:spcBef>
              <a:buClr>
                <a:schemeClr val="dk2"/>
              </a:buClr>
              <a:buSzPct val="100000"/>
              <a:buNone/>
              <a:defRPr sz="3000">
                <a:solidFill>
                  <a:schemeClr val="dk2"/>
                </a:solidFill>
              </a:defRPr>
            </a:lvl4pPr>
            <a:lvl5pPr algn="ctr">
              <a:spcBef>
                <a:spcPts val="0"/>
              </a:spcBef>
              <a:buClr>
                <a:schemeClr val="dk2"/>
              </a:buClr>
              <a:buSzPct val="100000"/>
              <a:buNone/>
              <a:defRPr sz="3000">
                <a:solidFill>
                  <a:schemeClr val="dk2"/>
                </a:solidFill>
              </a:defRPr>
            </a:lvl5pPr>
            <a:lvl6pPr algn="ctr">
              <a:spcBef>
                <a:spcPts val="0"/>
              </a:spcBef>
              <a:buClr>
                <a:schemeClr val="dk2"/>
              </a:buClr>
              <a:buSzPct val="100000"/>
              <a:buNone/>
              <a:defRPr sz="3000">
                <a:solidFill>
                  <a:schemeClr val="dk2"/>
                </a:solidFill>
              </a:defRPr>
            </a:lvl6pPr>
            <a:lvl7pPr algn="ctr">
              <a:spcBef>
                <a:spcPts val="0"/>
              </a:spcBef>
              <a:buClr>
                <a:schemeClr val="dk2"/>
              </a:buClr>
              <a:buSzPct val="100000"/>
              <a:buNone/>
              <a:defRPr sz="3000">
                <a:solidFill>
                  <a:schemeClr val="dk2"/>
                </a:solidFill>
              </a:defRPr>
            </a:lvl7pPr>
            <a:lvl8pPr algn="ctr">
              <a:spcBef>
                <a:spcPts val="0"/>
              </a:spcBef>
              <a:buClr>
                <a:schemeClr val="dk2"/>
              </a:buClr>
              <a:buSzPct val="100000"/>
              <a:buNone/>
              <a:defRPr sz="3000">
                <a:solidFill>
                  <a:schemeClr val="dk2"/>
                </a:solidFill>
              </a:defRPr>
            </a:lvl8pPr>
            <a:lvl9pPr algn="ctr">
              <a:spcBef>
                <a:spcPts val="0"/>
              </a:spcBef>
              <a:buClr>
                <a:schemeClr val="dk2"/>
              </a:buClr>
              <a:buSzPct val="100000"/>
              <a:buNone/>
              <a:defRPr sz="3000">
                <a:solidFill>
                  <a:schemeClr val="dk2"/>
                </a:solidFill>
              </a:defRPr>
            </a:lvl9pPr>
          </a:lstStyle>
          <a:p>
            <a:endParaRPr/>
          </a:p>
        </p:txBody>
      </p:sp>
      <p:sp>
        <p:nvSpPr>
          <p:cNvPr id="14" name="Shape 14"/>
          <p:cNvSpPr txBox="1">
            <a:spLocks noGrp="1"/>
          </p:cNvSpPr>
          <p:nvPr>
            <p:ph type="sldNum" idx="12"/>
          </p:nvPr>
        </p:nvSpPr>
        <p:spPr>
          <a:xfrm>
            <a:off x="8641277" y="6333133"/>
            <a:ext cx="464345" cy="524800"/>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dirty="0"/>
          </a:p>
        </p:txBody>
      </p:sp>
    </p:spTree>
    <p:extLst>
      <p:ext uri="{BB962C8B-B14F-4D97-AF65-F5344CB8AC3E}">
        <p14:creationId xmlns:p14="http://schemas.microsoft.com/office/powerpoint/2010/main" val="1088712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and Body">
    <p:spTree>
      <p:nvGrpSpPr>
        <p:cNvPr id="1" name="Shape 15"/>
        <p:cNvGrpSpPr/>
        <p:nvPr/>
      </p:nvGrpSpPr>
      <p:grpSpPr>
        <a:xfrm>
          <a:off x="0" y="0"/>
          <a:ext cx="0" cy="0"/>
          <a:chOff x="0" y="0"/>
          <a:chExt cx="0" cy="0"/>
        </a:xfrm>
      </p:grpSpPr>
      <p:sp>
        <p:nvSpPr>
          <p:cNvPr id="16" name="Shape 16"/>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7" name="Shape 17"/>
          <p:cNvSpPr txBox="1">
            <a:spLocks noGrp="1"/>
          </p:cNvSpPr>
          <p:nvPr>
            <p:ph type="body" idx="1"/>
          </p:nvPr>
        </p:nvSpPr>
        <p:spPr>
          <a:xfrm>
            <a:off x="457200" y="1600200"/>
            <a:ext cx="8229600"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18" name="Shape 18"/>
          <p:cNvSpPr txBox="1">
            <a:spLocks noGrp="1"/>
          </p:cNvSpPr>
          <p:nvPr>
            <p:ph type="sldNum" idx="12"/>
          </p:nvPr>
        </p:nvSpPr>
        <p:spPr>
          <a:xfrm>
            <a:off x="8556798" y="6333133"/>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961687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reserve="1">
  <p:cSld name="Title and Two Columns">
    <p:spTree>
      <p:nvGrpSpPr>
        <p:cNvPr id="1" name="Shape 19"/>
        <p:cNvGrpSpPr/>
        <p:nvPr/>
      </p:nvGrpSpPr>
      <p:grpSpPr>
        <a:xfrm>
          <a:off x="0" y="0"/>
          <a:ext cx="0" cy="0"/>
          <a:chOff x="0" y="0"/>
          <a:chExt cx="0" cy="0"/>
        </a:xfrm>
      </p:grpSpPr>
      <p:sp>
        <p:nvSpPr>
          <p:cNvPr id="20" name="Shape 20"/>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1" name="Shape 21"/>
          <p:cNvSpPr txBox="1">
            <a:spLocks noGrp="1"/>
          </p:cNvSpPr>
          <p:nvPr>
            <p:ph type="body" idx="1"/>
          </p:nvPr>
        </p:nvSpPr>
        <p:spPr>
          <a:xfrm>
            <a:off x="457207" y="1600200"/>
            <a:ext cx="3994525"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2" name="Shape 22"/>
          <p:cNvSpPr txBox="1">
            <a:spLocks noGrp="1"/>
          </p:cNvSpPr>
          <p:nvPr>
            <p:ph type="body" idx="2"/>
          </p:nvPr>
        </p:nvSpPr>
        <p:spPr>
          <a:xfrm>
            <a:off x="4692279" y="1600200"/>
            <a:ext cx="3994525" cy="4967573"/>
          </a:xfrm>
          <a:prstGeom prst="rect">
            <a:avLst/>
          </a:prstGeom>
        </p:spPr>
        <p:txBody>
          <a:bodyPr lIns="91425" tIns="91425" rIns="91425" bIns="91425" anchor="t"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3" name="Shape 23"/>
          <p:cNvSpPr txBox="1">
            <a:spLocks noGrp="1"/>
          </p:cNvSpPr>
          <p:nvPr>
            <p:ph type="sldNum" idx="12"/>
          </p:nvPr>
        </p:nvSpPr>
        <p:spPr>
          <a:xfrm>
            <a:off x="8556798" y="6333133"/>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936417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Shape 24"/>
        <p:cNvGrpSpPr/>
        <p:nvPr/>
      </p:nvGrpSpPr>
      <p:grpSpPr>
        <a:xfrm>
          <a:off x="0" y="0"/>
          <a:ext cx="0" cy="0"/>
          <a:chOff x="0" y="0"/>
          <a:chExt cx="0" cy="0"/>
        </a:xfrm>
      </p:grpSpPr>
      <p:sp>
        <p:nvSpPr>
          <p:cNvPr id="25" name="Shape 25"/>
          <p:cNvSpPr txBox="1">
            <a:spLocks noGrp="1"/>
          </p:cNvSpPr>
          <p:nvPr>
            <p:ph type="title"/>
          </p:nvPr>
        </p:nvSpPr>
        <p:spPr>
          <a:xfrm>
            <a:off x="457200" y="274637"/>
            <a:ext cx="8229600" cy="1143000"/>
          </a:xfrm>
          <a:prstGeom prst="rect">
            <a:avLst/>
          </a:prstGeom>
        </p:spPr>
        <p:txBody>
          <a:bodyPr lIns="91425" tIns="91425" rIns="91425" bIns="91425" anchor="b"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26" name="Shape 26"/>
          <p:cNvSpPr txBox="1">
            <a:spLocks noGrp="1"/>
          </p:cNvSpPr>
          <p:nvPr>
            <p:ph type="sldNum" idx="12"/>
          </p:nvPr>
        </p:nvSpPr>
        <p:spPr>
          <a:xfrm>
            <a:off x="8556798" y="6333133"/>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030518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aption">
    <p:spTree>
      <p:nvGrpSpPr>
        <p:cNvPr id="1" name="Shape 27"/>
        <p:cNvGrpSpPr/>
        <p:nvPr/>
      </p:nvGrpSpPr>
      <p:grpSpPr>
        <a:xfrm>
          <a:off x="0" y="0"/>
          <a:ext cx="0" cy="0"/>
          <a:chOff x="0" y="0"/>
          <a:chExt cx="0" cy="0"/>
        </a:xfrm>
      </p:grpSpPr>
      <p:sp>
        <p:nvSpPr>
          <p:cNvPr id="28" name="Shape 28"/>
          <p:cNvSpPr txBox="1">
            <a:spLocks noGrp="1"/>
          </p:cNvSpPr>
          <p:nvPr>
            <p:ph type="body" idx="1"/>
          </p:nvPr>
        </p:nvSpPr>
        <p:spPr>
          <a:xfrm>
            <a:off x="457200" y="5875080"/>
            <a:ext cx="8229600" cy="692693"/>
          </a:xfrm>
          <a:prstGeom prst="rect">
            <a:avLst/>
          </a:prstGeom>
        </p:spPr>
        <p:txBody>
          <a:bodyPr lIns="91425" tIns="91425" rIns="91425" bIns="91425" anchor="t" anchorCtr="0"/>
          <a:lstStyle>
            <a:lvl1pPr algn="ctr">
              <a:spcBef>
                <a:spcPts val="360"/>
              </a:spcBef>
              <a:buSzPct val="100000"/>
              <a:buNone/>
              <a:defRPr sz="1800"/>
            </a:lvl1pPr>
          </a:lstStyle>
          <a:p>
            <a:endParaRPr/>
          </a:p>
        </p:txBody>
      </p:sp>
      <p:sp>
        <p:nvSpPr>
          <p:cNvPr id="29" name="Shape 29"/>
          <p:cNvSpPr txBox="1">
            <a:spLocks noGrp="1"/>
          </p:cNvSpPr>
          <p:nvPr>
            <p:ph type="sldNum" idx="12"/>
          </p:nvPr>
        </p:nvSpPr>
        <p:spPr>
          <a:xfrm>
            <a:off x="8556798" y="6333133"/>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3538767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Shape 30"/>
        <p:cNvGrpSpPr/>
        <p:nvPr/>
      </p:nvGrpSpPr>
      <p:grpSpPr>
        <a:xfrm>
          <a:off x="0" y="0"/>
          <a:ext cx="0" cy="0"/>
          <a:chOff x="0" y="0"/>
          <a:chExt cx="0" cy="0"/>
        </a:xfrm>
      </p:grpSpPr>
      <p:sp>
        <p:nvSpPr>
          <p:cNvPr id="31" name="Shape 31"/>
          <p:cNvSpPr txBox="1">
            <a:spLocks noGrp="1"/>
          </p:cNvSpPr>
          <p:nvPr>
            <p:ph type="sldNum" idx="12"/>
          </p:nvPr>
        </p:nvSpPr>
        <p:spPr>
          <a:xfrm>
            <a:off x="8556798" y="6333133"/>
            <a:ext cx="548699" cy="524699"/>
          </a:xfrm>
          <a:prstGeom prst="rect">
            <a:avLst/>
          </a:prstGeom>
        </p:spPr>
        <p:txBody>
          <a:bodyPr lIns="91425" tIns="91425" rIns="91425" bIns="91425" anchor="ctr" anchorCtr="0">
            <a:noAutofit/>
          </a:bodyPr>
          <a:lstStyle>
            <a:lvl1pPr>
              <a:spcBef>
                <a:spcPts val="0"/>
              </a:spcBef>
              <a:buNone/>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939364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2"/>
            <a:ext cx="2133600" cy="365125"/>
          </a:xfrm>
          <a:prstGeom prst="rect">
            <a:avLst/>
          </a:prstGeom>
        </p:spPr>
        <p:txBody>
          <a:bodyPr/>
          <a:lstStyle/>
          <a:p>
            <a:fld id="{E18575D5-7216-F848-905A-38A91E2F3360}" type="datetimeFigureOut">
              <a:rPr lang="en-US" smtClean="0"/>
              <a:t>12/1/2015</a:t>
            </a:fld>
            <a:endParaRPr lang="en-US"/>
          </a:p>
        </p:txBody>
      </p:sp>
      <p:sp>
        <p:nvSpPr>
          <p:cNvPr id="5" name="Footer Placeholder 4"/>
          <p:cNvSpPr>
            <a:spLocks noGrp="1"/>
          </p:cNvSpPr>
          <p:nvPr>
            <p:ph type="ftr" sz="quarter" idx="11"/>
          </p:nvPr>
        </p:nvSpPr>
        <p:spPr>
          <a:xfrm>
            <a:off x="3124200" y="6356352"/>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p:txBody>
          <a:bodyPr/>
          <a:lstStyle/>
          <a:p>
            <a:fld id="{9A22FAF6-9AB3-D24E-B777-9EF708F5A60A}" type="slidenum">
              <a:rPr lang="en-US" smtClean="0"/>
              <a:t>‹#›</a:t>
            </a:fld>
            <a:endParaRPr lang="en-US"/>
          </a:p>
        </p:txBody>
      </p:sp>
    </p:spTree>
    <p:extLst>
      <p:ext uri="{BB962C8B-B14F-4D97-AF65-F5344CB8AC3E}">
        <p14:creationId xmlns:p14="http://schemas.microsoft.com/office/powerpoint/2010/main" val="13640942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noFill/>
        <a:effectLst/>
      </p:bgPr>
    </p:bg>
    <p:spTree>
      <p:nvGrpSpPr>
        <p:cNvPr id="1" name="Shape 4"/>
        <p:cNvGrpSpPr/>
        <p:nvPr/>
      </p:nvGrpSpPr>
      <p:grpSpPr>
        <a:xfrm>
          <a:off x="0" y="0"/>
          <a:ext cx="0" cy="0"/>
          <a:chOff x="0" y="0"/>
          <a:chExt cx="0" cy="0"/>
        </a:xfrm>
      </p:grpSpPr>
      <p:sp>
        <p:nvSpPr>
          <p:cNvPr id="5" name="Shape 5"/>
          <p:cNvSpPr/>
          <p:nvPr/>
        </p:nvSpPr>
        <p:spPr>
          <a:xfrm flipH="1">
            <a:off x="3991205" y="4148337"/>
            <a:ext cx="5152799" cy="2709599"/>
          </a:xfrm>
          <a:prstGeom prst="rtTriangle">
            <a:avLst/>
          </a:prstGeom>
          <a:solidFill>
            <a:srgbClr val="B7B7B7"/>
          </a:solidFill>
          <a:ln w="19050" cap="flat">
            <a:solidFill>
              <a:srgbClr val="999999"/>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6" name="Shape 6"/>
          <p:cNvSpPr txBox="1">
            <a:spLocks noGrp="1"/>
          </p:cNvSpPr>
          <p:nvPr>
            <p:ph type="body" idx="1"/>
          </p:nvPr>
        </p:nvSpPr>
        <p:spPr>
          <a:xfrm>
            <a:off x="457200" y="1600200"/>
            <a:ext cx="8229600" cy="4967573"/>
          </a:xfrm>
          <a:prstGeom prst="rect">
            <a:avLst/>
          </a:prstGeom>
          <a:noFill/>
          <a:ln>
            <a:noFill/>
          </a:ln>
        </p:spPr>
        <p:txBody>
          <a:bodyPr lIns="91425" tIns="91425" rIns="91425" bIns="91425" anchor="t" anchorCtr="0"/>
          <a:lstStyle>
            <a:lvl1pPr>
              <a:spcBef>
                <a:spcPts val="600"/>
              </a:spcBef>
              <a:buClr>
                <a:srgbClr val="434343"/>
              </a:buClr>
              <a:buSzPct val="100000"/>
              <a:defRPr sz="3000">
                <a:solidFill>
                  <a:srgbClr val="434343"/>
                </a:solidFill>
              </a:defRPr>
            </a:lvl1pPr>
            <a:lvl2pPr>
              <a:spcBef>
                <a:spcPts val="480"/>
              </a:spcBef>
              <a:buClr>
                <a:srgbClr val="434343"/>
              </a:buClr>
              <a:buSzPct val="100000"/>
              <a:defRPr sz="2400">
                <a:solidFill>
                  <a:srgbClr val="434343"/>
                </a:solidFill>
              </a:defRPr>
            </a:lvl2pPr>
            <a:lvl3pPr>
              <a:spcBef>
                <a:spcPts val="480"/>
              </a:spcBef>
              <a:buClr>
                <a:srgbClr val="434343"/>
              </a:buClr>
              <a:buSzPct val="100000"/>
              <a:defRPr sz="2400">
                <a:solidFill>
                  <a:srgbClr val="434343"/>
                </a:solidFill>
              </a:defRPr>
            </a:lvl3pPr>
            <a:lvl4pPr>
              <a:spcBef>
                <a:spcPts val="360"/>
              </a:spcBef>
              <a:buClr>
                <a:srgbClr val="434343"/>
              </a:buClr>
              <a:buSzPct val="100000"/>
              <a:defRPr sz="1800">
                <a:solidFill>
                  <a:srgbClr val="434343"/>
                </a:solidFill>
              </a:defRPr>
            </a:lvl4pPr>
            <a:lvl5pPr>
              <a:spcBef>
                <a:spcPts val="360"/>
              </a:spcBef>
              <a:buClr>
                <a:srgbClr val="434343"/>
              </a:buClr>
              <a:buSzPct val="100000"/>
              <a:defRPr sz="1800">
                <a:solidFill>
                  <a:srgbClr val="434343"/>
                </a:solidFill>
              </a:defRPr>
            </a:lvl5pPr>
            <a:lvl6pPr>
              <a:spcBef>
                <a:spcPts val="360"/>
              </a:spcBef>
              <a:buClr>
                <a:srgbClr val="434343"/>
              </a:buClr>
              <a:buSzPct val="100000"/>
              <a:defRPr sz="1800">
                <a:solidFill>
                  <a:srgbClr val="434343"/>
                </a:solidFill>
              </a:defRPr>
            </a:lvl6pPr>
            <a:lvl7pPr>
              <a:spcBef>
                <a:spcPts val="360"/>
              </a:spcBef>
              <a:buClr>
                <a:srgbClr val="434343"/>
              </a:buClr>
              <a:buSzPct val="100000"/>
              <a:defRPr sz="1800">
                <a:solidFill>
                  <a:srgbClr val="434343"/>
                </a:solidFill>
              </a:defRPr>
            </a:lvl7pPr>
            <a:lvl8pPr>
              <a:spcBef>
                <a:spcPts val="360"/>
              </a:spcBef>
              <a:buClr>
                <a:srgbClr val="434343"/>
              </a:buClr>
              <a:buSzPct val="100000"/>
              <a:defRPr sz="1800">
                <a:solidFill>
                  <a:srgbClr val="434343"/>
                </a:solidFill>
              </a:defRPr>
            </a:lvl8pPr>
            <a:lvl9pPr>
              <a:spcBef>
                <a:spcPts val="360"/>
              </a:spcBef>
              <a:buClr>
                <a:srgbClr val="434343"/>
              </a:buClr>
              <a:buSzPct val="100000"/>
              <a:defRPr sz="1800">
                <a:solidFill>
                  <a:srgbClr val="434343"/>
                </a:solidFill>
              </a:defRPr>
            </a:lvl9pPr>
          </a:lstStyle>
          <a:p>
            <a:endParaRPr/>
          </a:p>
        </p:txBody>
      </p:sp>
      <p:pic>
        <p:nvPicPr>
          <p:cNvPr id="7" name="Shape 7"/>
          <p:cNvPicPr preferRelativeResize="0"/>
          <p:nvPr/>
        </p:nvPicPr>
        <p:blipFill>
          <a:blip r:embed="rId9">
            <a:alphaModFix/>
          </a:blip>
          <a:stretch>
            <a:fillRect/>
          </a:stretch>
        </p:blipFill>
        <p:spPr>
          <a:xfrm>
            <a:off x="6922985" y="6026821"/>
            <a:ext cx="1776087" cy="642547"/>
          </a:xfrm>
          <a:prstGeom prst="rect">
            <a:avLst/>
          </a:prstGeom>
          <a:noFill/>
          <a:ln>
            <a:noFill/>
          </a:ln>
        </p:spPr>
      </p:pic>
      <p:sp>
        <p:nvSpPr>
          <p:cNvPr id="8" name="Shape 8"/>
          <p:cNvSpPr/>
          <p:nvPr/>
        </p:nvSpPr>
        <p:spPr>
          <a:xfrm>
            <a:off x="5" y="5335567"/>
            <a:ext cx="6523499" cy="1522400"/>
          </a:xfrm>
          <a:prstGeom prst="rtTriangle">
            <a:avLst/>
          </a:prstGeom>
          <a:solidFill>
            <a:srgbClr val="FF0000"/>
          </a:solidFill>
          <a:ln w="19050" cap="flat">
            <a:solidFill>
              <a:schemeClr val="dk2"/>
            </a:solidFill>
            <a:prstDash val="solid"/>
            <a:round/>
            <a:headEnd type="none" w="med" len="med"/>
            <a:tailEnd type="none" w="med" len="med"/>
          </a:ln>
        </p:spPr>
        <p:txBody>
          <a:bodyPr lIns="91425" tIns="91425" rIns="91425" bIns="91425" anchor="ctr" anchorCtr="0">
            <a:noAutofit/>
          </a:bodyPr>
          <a:lstStyle/>
          <a:p>
            <a:pPr>
              <a:spcBef>
                <a:spcPts val="0"/>
              </a:spcBef>
              <a:buNone/>
            </a:pPr>
            <a:endParaRPr/>
          </a:p>
        </p:txBody>
      </p:sp>
      <p:sp>
        <p:nvSpPr>
          <p:cNvPr id="9" name="Shape 9"/>
          <p:cNvSpPr txBox="1">
            <a:spLocks noGrp="1"/>
          </p:cNvSpPr>
          <p:nvPr>
            <p:ph type="title"/>
          </p:nvPr>
        </p:nvSpPr>
        <p:spPr>
          <a:xfrm>
            <a:off x="457200" y="274637"/>
            <a:ext cx="8229600" cy="1143000"/>
          </a:xfrm>
          <a:prstGeom prst="rect">
            <a:avLst/>
          </a:prstGeom>
          <a:noFill/>
          <a:ln>
            <a:noFill/>
          </a:ln>
        </p:spPr>
        <p:txBody>
          <a:bodyPr lIns="91425" tIns="91425" rIns="91425" bIns="91425" anchor="b" anchorCtr="0"/>
          <a:lstStyle>
            <a:lvl1pPr>
              <a:spcBef>
                <a:spcPts val="0"/>
              </a:spcBef>
              <a:buClr>
                <a:srgbClr val="434343"/>
              </a:buClr>
              <a:buSzPct val="100000"/>
              <a:buNone/>
              <a:defRPr sz="3600" b="1">
                <a:solidFill>
                  <a:srgbClr val="434343"/>
                </a:solidFill>
              </a:defRPr>
            </a:lvl1pPr>
            <a:lvl2pPr>
              <a:spcBef>
                <a:spcPts val="0"/>
              </a:spcBef>
              <a:buClr>
                <a:schemeClr val="dk1"/>
              </a:buClr>
              <a:buSzPct val="100000"/>
              <a:buNone/>
              <a:defRPr sz="3600" b="1">
                <a:solidFill>
                  <a:schemeClr val="dk1"/>
                </a:solidFill>
              </a:defRPr>
            </a:lvl2pPr>
            <a:lvl3pPr>
              <a:spcBef>
                <a:spcPts val="0"/>
              </a:spcBef>
              <a:buClr>
                <a:schemeClr val="dk1"/>
              </a:buClr>
              <a:buSzPct val="100000"/>
              <a:buNone/>
              <a:defRPr sz="3600" b="1">
                <a:solidFill>
                  <a:schemeClr val="dk1"/>
                </a:solidFill>
              </a:defRPr>
            </a:lvl3pPr>
            <a:lvl4pPr>
              <a:spcBef>
                <a:spcPts val="0"/>
              </a:spcBef>
              <a:buClr>
                <a:schemeClr val="dk1"/>
              </a:buClr>
              <a:buSzPct val="100000"/>
              <a:buNone/>
              <a:defRPr sz="3600" b="1">
                <a:solidFill>
                  <a:schemeClr val="dk1"/>
                </a:solidFill>
              </a:defRPr>
            </a:lvl4pPr>
            <a:lvl5pPr>
              <a:spcBef>
                <a:spcPts val="0"/>
              </a:spcBef>
              <a:buClr>
                <a:schemeClr val="dk1"/>
              </a:buClr>
              <a:buSzPct val="100000"/>
              <a:buNone/>
              <a:defRPr sz="3600" b="1">
                <a:solidFill>
                  <a:schemeClr val="dk1"/>
                </a:solidFill>
              </a:defRPr>
            </a:lvl5pPr>
            <a:lvl6pPr>
              <a:spcBef>
                <a:spcPts val="0"/>
              </a:spcBef>
              <a:buClr>
                <a:schemeClr val="dk1"/>
              </a:buClr>
              <a:buSzPct val="100000"/>
              <a:buNone/>
              <a:defRPr sz="3600" b="1">
                <a:solidFill>
                  <a:schemeClr val="dk1"/>
                </a:solidFill>
              </a:defRPr>
            </a:lvl6pPr>
            <a:lvl7pPr>
              <a:spcBef>
                <a:spcPts val="0"/>
              </a:spcBef>
              <a:buClr>
                <a:schemeClr val="dk1"/>
              </a:buClr>
              <a:buSzPct val="100000"/>
              <a:buNone/>
              <a:defRPr sz="3600" b="1">
                <a:solidFill>
                  <a:schemeClr val="dk1"/>
                </a:solidFill>
              </a:defRPr>
            </a:lvl7pPr>
            <a:lvl8pPr>
              <a:spcBef>
                <a:spcPts val="0"/>
              </a:spcBef>
              <a:buClr>
                <a:schemeClr val="dk1"/>
              </a:buClr>
              <a:buSzPct val="100000"/>
              <a:buNone/>
              <a:defRPr sz="3600" b="1">
                <a:solidFill>
                  <a:schemeClr val="dk1"/>
                </a:solidFill>
              </a:defRPr>
            </a:lvl8pPr>
            <a:lvl9pPr>
              <a:spcBef>
                <a:spcPts val="0"/>
              </a:spcBef>
              <a:buClr>
                <a:schemeClr val="dk1"/>
              </a:buClr>
              <a:buSzPct val="100000"/>
              <a:buNone/>
              <a:defRPr sz="3600" b="1">
                <a:solidFill>
                  <a:schemeClr val="dk1"/>
                </a:solidFill>
              </a:defRPr>
            </a:lvl9pPr>
          </a:lstStyle>
          <a:p>
            <a:endParaRPr/>
          </a:p>
        </p:txBody>
      </p:sp>
      <p:sp>
        <p:nvSpPr>
          <p:cNvPr id="10" name="Shape 10"/>
          <p:cNvSpPr txBox="1">
            <a:spLocks noGrp="1"/>
          </p:cNvSpPr>
          <p:nvPr>
            <p:ph type="sldNum" idx="12"/>
          </p:nvPr>
        </p:nvSpPr>
        <p:spPr>
          <a:xfrm>
            <a:off x="8556796" y="6333133"/>
            <a:ext cx="548699" cy="524699"/>
          </a:xfrm>
          <a:prstGeom prst="rect">
            <a:avLst/>
          </a:prstGeom>
          <a:noFill/>
          <a:ln>
            <a:noFill/>
          </a:ln>
        </p:spPr>
        <p:txBody>
          <a:bodyPr lIns="91425" tIns="91425" rIns="91425" bIns="91425" anchor="ctr" anchorCtr="0">
            <a:noAutofit/>
          </a:bodyPr>
          <a:lstStyle>
            <a:lvl1pPr algn="r">
              <a:spcBef>
                <a:spcPts val="0"/>
              </a:spcBef>
              <a:buNone/>
              <a:defRPr sz="1300">
                <a:solidFill>
                  <a:schemeClr val="dk1"/>
                </a:solidFill>
              </a:defRPr>
            </a:lvl1pPr>
          </a:lstStyle>
          <a:p>
            <a:pPr>
              <a:spcBef>
                <a:spcPts val="0"/>
              </a:spcBef>
              <a:buNone/>
            </a:pPr>
            <a:fld id="{00000000-1234-1234-1234-123412341234}" type="slidenum">
              <a:rPr lang="en"/>
              <a:t>‹#›</a:t>
            </a:fld>
            <a:endParaRPr lang="en"/>
          </a:p>
        </p:txBody>
      </p:sp>
    </p:spTree>
    <p:extLst>
      <p:ext uri="{BB962C8B-B14F-4D97-AF65-F5344CB8AC3E}">
        <p14:creationId xmlns:p14="http://schemas.microsoft.com/office/powerpoint/2010/main" val="2259810988"/>
      </p:ext>
    </p:extLst>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corey@mdsun.org"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fortnightly.com/fortnightly/2015/10/grid-neutrality?page=0,2&amp;authkey=ed35b3b85bbf07d45ed851553614b1fd3b4d54c8899f72d8b0a569452900cdec"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6313" y="1813207"/>
            <a:ext cx="7772400" cy="1546475"/>
          </a:xfrm>
        </p:spPr>
        <p:txBody>
          <a:bodyPr/>
          <a:lstStyle/>
          <a:p>
            <a:r>
              <a:rPr lang="en-US" dirty="0" smtClean="0"/>
              <a:t>Visions for the grid:</a:t>
            </a:r>
            <a:br>
              <a:rPr lang="en-US" dirty="0" smtClean="0"/>
            </a:br>
            <a:r>
              <a:rPr lang="en-US" dirty="0" smtClean="0"/>
              <a:t>A brief survey</a:t>
            </a:r>
            <a:endParaRPr lang="en-US" dirty="0"/>
          </a:p>
        </p:txBody>
      </p:sp>
    </p:spTree>
    <p:extLst>
      <p:ext uri="{BB962C8B-B14F-4D97-AF65-F5344CB8AC3E}">
        <p14:creationId xmlns:p14="http://schemas.microsoft.com/office/powerpoint/2010/main" val="18166267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Shape 172"/>
          <p:cNvSpPr txBox="1">
            <a:spLocks noGrp="1"/>
          </p:cNvSpPr>
          <p:nvPr>
            <p:ph type="body" idx="1"/>
          </p:nvPr>
        </p:nvSpPr>
        <p:spPr>
          <a:xfrm>
            <a:off x="134368" y="915806"/>
            <a:ext cx="8229600" cy="3443210"/>
          </a:xfrm>
          <a:prstGeom prst="rect">
            <a:avLst/>
          </a:prstGeom>
        </p:spPr>
        <p:txBody>
          <a:bodyPr lIns="91425" tIns="91425" rIns="91425" bIns="91425" anchor="t" anchorCtr="0">
            <a:noAutofit/>
          </a:bodyPr>
          <a:lstStyle/>
          <a:p>
            <a:pPr algn="ctr" rtl="0">
              <a:spcBef>
                <a:spcPts val="0"/>
              </a:spcBef>
              <a:buNone/>
            </a:pPr>
            <a:r>
              <a:rPr lang="en" sz="3600" dirty="0"/>
              <a:t>Thank you!</a:t>
            </a:r>
          </a:p>
          <a:p>
            <a:pPr algn="ctr" rtl="0">
              <a:spcBef>
                <a:spcPts val="0"/>
              </a:spcBef>
              <a:buNone/>
            </a:pPr>
            <a:endParaRPr dirty="0"/>
          </a:p>
          <a:p>
            <a:pPr algn="ctr" rtl="0">
              <a:spcBef>
                <a:spcPts val="0"/>
              </a:spcBef>
              <a:buNone/>
            </a:pPr>
            <a:r>
              <a:rPr lang="en" sz="2400" dirty="0"/>
              <a:t>Corey Ramsden</a:t>
            </a:r>
          </a:p>
          <a:p>
            <a:pPr algn="ctr" rtl="0">
              <a:spcBef>
                <a:spcPts val="0"/>
              </a:spcBef>
              <a:buNone/>
            </a:pPr>
            <a:r>
              <a:rPr lang="en" sz="2400" dirty="0"/>
              <a:t>Program Director, MD SUN</a:t>
            </a:r>
          </a:p>
          <a:p>
            <a:pPr algn="ctr" rtl="0">
              <a:spcBef>
                <a:spcPts val="0"/>
              </a:spcBef>
              <a:buNone/>
            </a:pPr>
            <a:r>
              <a:rPr lang="en" sz="2400" u="sng" dirty="0">
                <a:solidFill>
                  <a:schemeClr val="hlink"/>
                </a:solidFill>
                <a:hlinkClick r:id="rId3"/>
              </a:rPr>
              <a:t>corey@mdsun.org</a:t>
            </a:r>
          </a:p>
          <a:p>
            <a:pPr lvl="0" algn="ctr" rtl="0">
              <a:spcBef>
                <a:spcPts val="0"/>
              </a:spcBef>
              <a:buNone/>
            </a:pPr>
            <a:r>
              <a:rPr lang="en" sz="2400" dirty="0"/>
              <a:t>240-334-7720</a:t>
            </a:r>
          </a:p>
        </p:txBody>
      </p:sp>
    </p:spTree>
    <p:extLst>
      <p:ext uri="{BB962C8B-B14F-4D97-AF65-F5344CB8AC3E}">
        <p14:creationId xmlns:p14="http://schemas.microsoft.com/office/powerpoint/2010/main" val="1085070896"/>
      </p:ext>
    </p:extLst>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a:spLocks noGrp="1"/>
          </p:cNvSpPr>
          <p:nvPr>
            <p:ph type="title"/>
          </p:nvPr>
        </p:nvSpPr>
        <p:spPr>
          <a:xfrm>
            <a:off x="499737" y="603915"/>
            <a:ext cx="8229600" cy="1143000"/>
          </a:xfrm>
          <a:prstGeom prst="rect">
            <a:avLst/>
          </a:prstGeom>
        </p:spPr>
        <p:txBody>
          <a:bodyPr lIns="91425" tIns="91425" rIns="91425" bIns="91425" anchor="b" anchorCtr="0">
            <a:noAutofit/>
          </a:bodyPr>
          <a:lstStyle/>
          <a:p>
            <a:pPr>
              <a:spcBef>
                <a:spcPts val="0"/>
              </a:spcBef>
              <a:buNone/>
            </a:pPr>
            <a:r>
              <a:rPr lang="en" dirty="0"/>
              <a:t>The Grid we have now</a:t>
            </a:r>
          </a:p>
        </p:txBody>
      </p:sp>
      <p:sp>
        <p:nvSpPr>
          <p:cNvPr id="109" name="Shape 109"/>
          <p:cNvSpPr txBox="1">
            <a:spLocks noGrp="1"/>
          </p:cNvSpPr>
          <p:nvPr>
            <p:ph type="body" idx="1"/>
          </p:nvPr>
        </p:nvSpPr>
        <p:spPr>
          <a:xfrm>
            <a:off x="457200" y="2224567"/>
            <a:ext cx="8229600" cy="3110653"/>
          </a:xfrm>
          <a:prstGeom prst="rect">
            <a:avLst/>
          </a:prstGeom>
        </p:spPr>
        <p:txBody>
          <a:bodyPr lIns="91425" tIns="91425" rIns="91425" bIns="91425" anchor="t" anchorCtr="0">
            <a:noAutofit/>
          </a:bodyPr>
          <a:lstStyle/>
          <a:p>
            <a:pPr marL="457200" lvl="0" indent="-419100" rtl="0">
              <a:spcBef>
                <a:spcPts val="0"/>
              </a:spcBef>
              <a:buClr>
                <a:srgbClr val="434343"/>
              </a:buClr>
              <a:buSzPct val="100000"/>
              <a:buFont typeface="Arial"/>
              <a:buChar char="●"/>
            </a:pPr>
            <a:r>
              <a:rPr lang="en" dirty="0"/>
              <a:t>Old </a:t>
            </a:r>
            <a:r>
              <a:rPr lang="en" dirty="0" smtClean="0"/>
              <a:t>centralized </a:t>
            </a:r>
            <a:r>
              <a:rPr lang="en" dirty="0"/>
              <a:t>model</a:t>
            </a:r>
          </a:p>
          <a:p>
            <a:pPr lvl="0" rtl="0">
              <a:spcBef>
                <a:spcPts val="0"/>
              </a:spcBef>
              <a:buNone/>
            </a:pPr>
            <a:endParaRPr sz="1400" dirty="0"/>
          </a:p>
          <a:p>
            <a:pPr marL="457200" lvl="0" indent="-419100" rtl="0">
              <a:spcBef>
                <a:spcPts val="0"/>
              </a:spcBef>
              <a:buClr>
                <a:srgbClr val="434343"/>
              </a:buClr>
              <a:buSzPct val="100000"/>
              <a:buFont typeface="Arial"/>
              <a:buChar char="●"/>
            </a:pPr>
            <a:r>
              <a:rPr lang="en" dirty="0"/>
              <a:t>Not intended for everyone to participate </a:t>
            </a:r>
          </a:p>
          <a:p>
            <a:pPr lvl="0" rtl="0">
              <a:spcBef>
                <a:spcPts val="0"/>
              </a:spcBef>
              <a:buNone/>
            </a:pPr>
            <a:endParaRPr sz="1400" dirty="0"/>
          </a:p>
          <a:p>
            <a:pPr marL="457200" lvl="0" indent="-419100" rtl="0">
              <a:spcBef>
                <a:spcPts val="0"/>
              </a:spcBef>
              <a:buClr>
                <a:srgbClr val="434343"/>
              </a:buClr>
              <a:buSzPct val="100000"/>
              <a:buFont typeface="Arial"/>
              <a:buChar char="●"/>
            </a:pPr>
            <a:r>
              <a:rPr lang="en" dirty="0"/>
              <a:t>Utilities missing incentive to change</a:t>
            </a:r>
          </a:p>
          <a:p>
            <a:pPr rtl="0">
              <a:spcBef>
                <a:spcPts val="0"/>
              </a:spcBef>
              <a:buNone/>
            </a:pPr>
            <a:endParaRPr sz="1400" dirty="0"/>
          </a:p>
          <a:p>
            <a:pPr marL="457200" lvl="0" indent="-419100">
              <a:spcBef>
                <a:spcPts val="0"/>
              </a:spcBef>
              <a:buClr>
                <a:srgbClr val="434343"/>
              </a:buClr>
              <a:buSzPct val="100000"/>
              <a:buFont typeface="Arial"/>
              <a:buChar char="●"/>
            </a:pPr>
            <a:r>
              <a:rPr lang="en" dirty="0"/>
              <a:t>Resistant to distributed resources</a:t>
            </a:r>
          </a:p>
        </p:txBody>
      </p:sp>
      <p:pic>
        <p:nvPicPr>
          <p:cNvPr id="110" name="Shape 110"/>
          <p:cNvPicPr preferRelativeResize="0"/>
          <p:nvPr/>
        </p:nvPicPr>
        <p:blipFill>
          <a:blip r:embed="rId3">
            <a:alphaModFix/>
          </a:blip>
          <a:stretch>
            <a:fillRect/>
          </a:stretch>
        </p:blipFill>
        <p:spPr>
          <a:xfrm>
            <a:off x="6876999" y="368534"/>
            <a:ext cx="1398224" cy="1856033"/>
          </a:xfrm>
          <a:prstGeom prst="rect">
            <a:avLst/>
          </a:prstGeom>
          <a:noFill/>
          <a:ln>
            <a:noFill/>
          </a:ln>
        </p:spPr>
      </p:pic>
      <p:sp>
        <p:nvSpPr>
          <p:cNvPr id="111" name="Shape 111"/>
          <p:cNvSpPr txBox="1"/>
          <p:nvPr/>
        </p:nvSpPr>
        <p:spPr>
          <a:xfrm>
            <a:off x="6745437" y="2195055"/>
            <a:ext cx="1983900" cy="408399"/>
          </a:xfrm>
          <a:prstGeom prst="rect">
            <a:avLst/>
          </a:prstGeom>
          <a:noFill/>
          <a:ln>
            <a:noFill/>
          </a:ln>
        </p:spPr>
        <p:txBody>
          <a:bodyPr lIns="91425" tIns="91425" rIns="91425" bIns="91425" anchor="t" anchorCtr="0">
            <a:noAutofit/>
          </a:bodyPr>
          <a:lstStyle/>
          <a:p>
            <a:pPr lvl="0" rtl="0">
              <a:spcBef>
                <a:spcPts val="0"/>
              </a:spcBef>
              <a:buNone/>
            </a:pPr>
            <a:r>
              <a:rPr lang="en" sz="1000" dirty="0"/>
              <a:t>source: www.pixgood.com</a:t>
            </a:r>
          </a:p>
        </p:txBody>
      </p:sp>
    </p:spTree>
    <p:extLst>
      <p:ext uri="{BB962C8B-B14F-4D97-AF65-F5344CB8AC3E}">
        <p14:creationId xmlns:p14="http://schemas.microsoft.com/office/powerpoint/2010/main" val="1016004697"/>
      </p:ext>
    </p:extLst>
  </p:cSld>
  <p:clrMapOvr>
    <a:masterClrMapping/>
  </p:clrMapOvr>
  <p:transition spd="slow">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122918" y="2013554"/>
            <a:ext cx="7160944" cy="1143200"/>
          </a:xfrm>
          <a:prstGeom prst="rect">
            <a:avLst/>
          </a:prstGeom>
        </p:spPr>
        <p:txBody>
          <a:bodyPr lIns="91425" tIns="91425" rIns="91425" bIns="91425" anchor="b" anchorCtr="0">
            <a:noAutofit/>
          </a:bodyPr>
          <a:lstStyle/>
          <a:p>
            <a:pPr>
              <a:spcBef>
                <a:spcPts val="0"/>
              </a:spcBef>
              <a:buNone/>
            </a:pPr>
            <a:r>
              <a:rPr lang="en-US" sz="4800" dirty="0" smtClean="0"/>
              <a:t>ENERGY DEMOCRACY</a:t>
            </a:r>
            <a:endParaRPr lang="en" sz="4800" baseline="30000" dirty="0"/>
          </a:p>
        </p:txBody>
      </p:sp>
    </p:spTree>
    <p:extLst>
      <p:ext uri="{BB962C8B-B14F-4D97-AF65-F5344CB8AC3E}">
        <p14:creationId xmlns:p14="http://schemas.microsoft.com/office/powerpoint/2010/main" val="223689132"/>
      </p:ext>
    </p:extLst>
  </p:cSld>
  <p:clrMapOvr>
    <a:masterClrMapping/>
  </p:clrMapOvr>
  <p:transition spd="slow">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645332" y="457000"/>
            <a:ext cx="8229600" cy="1143200"/>
          </a:xfrm>
          <a:prstGeom prst="rect">
            <a:avLst/>
          </a:prstGeom>
        </p:spPr>
        <p:txBody>
          <a:bodyPr lIns="91425" tIns="91425" rIns="91425" bIns="91425" anchor="b" anchorCtr="0">
            <a:noAutofit/>
          </a:bodyPr>
          <a:lstStyle/>
          <a:p>
            <a:pPr>
              <a:spcBef>
                <a:spcPts val="0"/>
              </a:spcBef>
              <a:buNone/>
            </a:pPr>
            <a:r>
              <a:rPr lang="en" dirty="0"/>
              <a:t>Principles of the </a:t>
            </a:r>
            <a:r>
              <a:rPr lang="en-US" dirty="0" smtClean="0"/>
              <a:t>“Utility 2.0”*</a:t>
            </a:r>
            <a:endParaRPr lang="en" baseline="30000" dirty="0"/>
          </a:p>
        </p:txBody>
      </p:sp>
      <p:sp>
        <p:nvSpPr>
          <p:cNvPr id="117" name="Shape 117"/>
          <p:cNvSpPr txBox="1">
            <a:spLocks noGrp="1"/>
          </p:cNvSpPr>
          <p:nvPr>
            <p:ph type="body" idx="1"/>
          </p:nvPr>
        </p:nvSpPr>
        <p:spPr>
          <a:xfrm>
            <a:off x="645332" y="1782563"/>
            <a:ext cx="6284197" cy="3318000"/>
          </a:xfrm>
          <a:prstGeom prst="rect">
            <a:avLst/>
          </a:prstGeom>
        </p:spPr>
        <p:txBody>
          <a:bodyPr lIns="91425" tIns="91425" rIns="91425" bIns="91425" anchor="t" anchorCtr="0">
            <a:noAutofit/>
          </a:bodyPr>
          <a:lstStyle/>
          <a:p>
            <a:pPr lvl="0" rtl="0">
              <a:spcBef>
                <a:spcPts val="0"/>
              </a:spcBef>
              <a:buNone/>
            </a:pPr>
            <a:r>
              <a:rPr lang="en" dirty="0"/>
              <a:t>(Reliability &amp; Affordability +)</a:t>
            </a:r>
          </a:p>
          <a:p>
            <a:pPr marL="457200" lvl="0" indent="-419100" rtl="0">
              <a:spcBef>
                <a:spcPts val="0"/>
              </a:spcBef>
              <a:buClr>
                <a:srgbClr val="434343"/>
              </a:buClr>
              <a:buSzPct val="100000"/>
              <a:buFont typeface="Arial"/>
              <a:buAutoNum type="arabicPeriod"/>
            </a:pPr>
            <a:r>
              <a:rPr lang="en" dirty="0"/>
              <a:t>Reduced energy consumption</a:t>
            </a:r>
          </a:p>
          <a:p>
            <a:pPr marL="457200" lvl="0" indent="-419100" rtl="0">
              <a:spcBef>
                <a:spcPts val="0"/>
              </a:spcBef>
              <a:buClr>
                <a:srgbClr val="434343"/>
              </a:buClr>
              <a:buSzPct val="100000"/>
              <a:buFont typeface="Arial"/>
              <a:buAutoNum type="arabicPeriod"/>
            </a:pPr>
            <a:r>
              <a:rPr lang="en" dirty="0"/>
              <a:t>Reduced carbon emissions</a:t>
            </a:r>
          </a:p>
          <a:p>
            <a:pPr marL="457200" lvl="0" indent="-419100" rtl="0">
              <a:spcBef>
                <a:spcPts val="0"/>
              </a:spcBef>
              <a:buClr>
                <a:srgbClr val="434343"/>
              </a:buClr>
              <a:buSzPct val="100000"/>
              <a:buFont typeface="Arial"/>
              <a:buAutoNum type="arabicPeriod"/>
            </a:pPr>
            <a:r>
              <a:rPr lang="en" dirty="0"/>
              <a:t>Increased grid efficiency</a:t>
            </a:r>
          </a:p>
          <a:p>
            <a:pPr marL="457200" lvl="0" indent="-419100" rtl="0">
              <a:spcBef>
                <a:spcPts val="0"/>
              </a:spcBef>
              <a:buClr>
                <a:srgbClr val="434343"/>
              </a:buClr>
              <a:buSzPct val="100000"/>
              <a:buFont typeface="Arial"/>
              <a:buAutoNum type="arabicPeriod"/>
            </a:pPr>
            <a:r>
              <a:rPr lang="en" dirty="0"/>
              <a:t>Increased grid </a:t>
            </a:r>
            <a:r>
              <a:rPr lang="en" dirty="0" smtClean="0"/>
              <a:t>flexibility</a:t>
            </a:r>
            <a:endParaRPr lang="en-US" b="1" i="1" dirty="0"/>
          </a:p>
          <a:p>
            <a:pPr marL="457200" lvl="0" indent="-419100" rtl="0">
              <a:spcBef>
                <a:spcPts val="0"/>
              </a:spcBef>
              <a:buClr>
                <a:srgbClr val="434343"/>
              </a:buClr>
              <a:buSzPct val="100000"/>
              <a:buFont typeface="Arial"/>
              <a:buAutoNum type="arabicPeriod"/>
            </a:pPr>
            <a:endParaRPr lang="en-US" b="1" i="1" dirty="0"/>
          </a:p>
          <a:p>
            <a:pPr marL="38100" lvl="0"/>
            <a:r>
              <a:rPr lang="en-US" sz="1400" dirty="0"/>
              <a:t>*</a:t>
            </a:r>
            <a:r>
              <a:rPr lang="en-US" sz="1400" dirty="0" smtClean="0"/>
              <a:t> </a:t>
            </a:r>
            <a:r>
              <a:rPr lang="en" sz="1400" dirty="0" smtClean="0"/>
              <a:t>“Beyond </a:t>
            </a:r>
            <a:r>
              <a:rPr lang="en" sz="1400" dirty="0"/>
              <a:t>Utility 2.0 to Energy Democracy”, John Farrell, Institute for Local Self-Reliance, December 2014</a:t>
            </a:r>
          </a:p>
        </p:txBody>
      </p:sp>
      <p:sp>
        <p:nvSpPr>
          <p:cNvPr id="2" name="TextBox 1"/>
          <p:cNvSpPr txBox="1"/>
          <p:nvPr/>
        </p:nvSpPr>
        <p:spPr>
          <a:xfrm>
            <a:off x="341212" y="6147255"/>
            <a:ext cx="2723823" cy="369332"/>
          </a:xfrm>
          <a:prstGeom prst="rect">
            <a:avLst/>
          </a:prstGeom>
          <a:noFill/>
        </p:spPr>
        <p:txBody>
          <a:bodyPr wrap="none" rtlCol="0">
            <a:spAutoFit/>
          </a:bodyPr>
          <a:lstStyle/>
          <a:p>
            <a:r>
              <a:rPr lang="en-US" b="1" dirty="0" smtClean="0">
                <a:solidFill>
                  <a:schemeClr val="tx1">
                    <a:lumMod val="75000"/>
                    <a:lumOff val="25000"/>
                  </a:schemeClr>
                </a:solidFill>
              </a:rPr>
              <a:t>ENERGY DEMOCRACY</a:t>
            </a:r>
            <a:endParaRPr lang="en-US" b="1" dirty="0">
              <a:solidFill>
                <a:schemeClr val="tx1">
                  <a:lumMod val="75000"/>
                  <a:lumOff val="25000"/>
                </a:schemeClr>
              </a:solidFill>
            </a:endParaRPr>
          </a:p>
        </p:txBody>
      </p:sp>
    </p:spTree>
    <p:extLst>
      <p:ext uri="{BB962C8B-B14F-4D97-AF65-F5344CB8AC3E}">
        <p14:creationId xmlns:p14="http://schemas.microsoft.com/office/powerpoint/2010/main" val="3529712999"/>
      </p:ext>
    </p:extLst>
  </p:cSld>
  <p:clrMapOvr>
    <a:masterClrMapping/>
  </p:clrMapOvr>
  <p:transition spd="slow">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Shape 122"/>
          <p:cNvSpPr txBox="1">
            <a:spLocks noGrp="1"/>
          </p:cNvSpPr>
          <p:nvPr>
            <p:ph type="title"/>
          </p:nvPr>
        </p:nvSpPr>
        <p:spPr>
          <a:xfrm>
            <a:off x="457200" y="274637"/>
            <a:ext cx="8229600" cy="1143200"/>
          </a:xfrm>
          <a:prstGeom prst="rect">
            <a:avLst/>
          </a:prstGeom>
        </p:spPr>
        <p:txBody>
          <a:bodyPr lIns="91425" tIns="91425" rIns="91425" bIns="91425" anchor="b" anchorCtr="0">
            <a:noAutofit/>
          </a:bodyPr>
          <a:lstStyle/>
          <a:p>
            <a:pPr>
              <a:spcBef>
                <a:spcPts val="0"/>
              </a:spcBef>
              <a:buNone/>
            </a:pPr>
            <a:r>
              <a:rPr lang="en"/>
              <a:t>What is energy democracy?</a:t>
            </a:r>
          </a:p>
        </p:txBody>
      </p:sp>
      <p:sp>
        <p:nvSpPr>
          <p:cNvPr id="123" name="Shape 123"/>
          <p:cNvSpPr txBox="1">
            <a:spLocks noGrp="1"/>
          </p:cNvSpPr>
          <p:nvPr>
            <p:ph type="body" idx="1"/>
          </p:nvPr>
        </p:nvSpPr>
        <p:spPr>
          <a:xfrm>
            <a:off x="457200" y="1397002"/>
            <a:ext cx="8229600" cy="4967599"/>
          </a:xfrm>
          <a:prstGeom prst="rect">
            <a:avLst/>
          </a:prstGeom>
        </p:spPr>
        <p:txBody>
          <a:bodyPr lIns="91425" tIns="91425" rIns="91425" bIns="91425" anchor="t" anchorCtr="0">
            <a:noAutofit/>
          </a:bodyPr>
          <a:lstStyle/>
          <a:p>
            <a:pPr lvl="0">
              <a:spcBef>
                <a:spcPts val="0"/>
              </a:spcBef>
              <a:buClr>
                <a:srgbClr val="000000"/>
              </a:buClr>
              <a:buSzPct val="45833"/>
              <a:buFont typeface="Arial"/>
              <a:buNone/>
            </a:pPr>
            <a:r>
              <a:rPr lang="en" sz="2400" dirty="0"/>
              <a:t>“Energy democracy can best be described as an electricity system that empowers the individuals and communities that have the energy resources of the 21st century (e.g. wind &amp; solar) to economically benefit from their use. It shares the principle of Utility 2.0 - an efficient, low-carbon, and flexible electricity system - and adds two more key principles: </a:t>
            </a:r>
            <a:r>
              <a:rPr lang="en" sz="2400" b="1" dirty="0"/>
              <a:t>local control</a:t>
            </a:r>
            <a:r>
              <a:rPr lang="en" sz="2400" dirty="0"/>
              <a:t> and </a:t>
            </a:r>
            <a:r>
              <a:rPr lang="en" sz="2400" b="1" dirty="0"/>
              <a:t>equitable access</a:t>
            </a:r>
            <a:r>
              <a:rPr lang="en" sz="2400" dirty="0" smtClean="0"/>
              <a:t>”</a:t>
            </a:r>
            <a:r>
              <a:rPr lang="en-US" sz="2400" baseline="30000" dirty="0" smtClean="0"/>
              <a:t>*</a:t>
            </a:r>
          </a:p>
          <a:p>
            <a:pPr lvl="0">
              <a:spcBef>
                <a:spcPts val="0"/>
              </a:spcBef>
              <a:buClr>
                <a:srgbClr val="000000"/>
              </a:buClr>
              <a:buSzPct val="45833"/>
              <a:buFont typeface="Arial"/>
              <a:buNone/>
            </a:pPr>
            <a:endParaRPr lang="en-US" sz="2400" baseline="30000" dirty="0"/>
          </a:p>
          <a:p>
            <a:pPr>
              <a:buClr>
                <a:srgbClr val="000000"/>
              </a:buClr>
              <a:buSzPct val="45833"/>
            </a:pPr>
            <a:r>
              <a:rPr lang="en-US" sz="1200" dirty="0" smtClean="0"/>
              <a:t>* </a:t>
            </a:r>
            <a:r>
              <a:rPr lang="en" sz="1200" dirty="0"/>
              <a:t>“Beyond Utility 2.0 to Energy Democracy”, John Farrell, Institute for Local Self-Reliance, December 2014</a:t>
            </a:r>
          </a:p>
          <a:p>
            <a:pPr lvl="0">
              <a:spcBef>
                <a:spcPts val="0"/>
              </a:spcBef>
              <a:buClr>
                <a:srgbClr val="000000"/>
              </a:buClr>
              <a:buSzPct val="45833"/>
              <a:buFont typeface="Arial"/>
              <a:buNone/>
            </a:pPr>
            <a:endParaRPr lang="en" sz="2400" baseline="30000" dirty="0"/>
          </a:p>
        </p:txBody>
      </p:sp>
      <p:sp>
        <p:nvSpPr>
          <p:cNvPr id="4" name="TextBox 3"/>
          <p:cNvSpPr txBox="1"/>
          <p:nvPr/>
        </p:nvSpPr>
        <p:spPr>
          <a:xfrm>
            <a:off x="341212" y="6147255"/>
            <a:ext cx="2723823" cy="369332"/>
          </a:xfrm>
          <a:prstGeom prst="rect">
            <a:avLst/>
          </a:prstGeom>
          <a:noFill/>
        </p:spPr>
        <p:txBody>
          <a:bodyPr wrap="none" rtlCol="0">
            <a:spAutoFit/>
          </a:bodyPr>
          <a:lstStyle/>
          <a:p>
            <a:r>
              <a:rPr lang="en-US" b="1" dirty="0" smtClean="0">
                <a:solidFill>
                  <a:schemeClr val="tx1">
                    <a:lumMod val="75000"/>
                    <a:lumOff val="25000"/>
                  </a:schemeClr>
                </a:solidFill>
              </a:rPr>
              <a:t>ENERGY DEMOCRACY</a:t>
            </a:r>
            <a:endParaRPr lang="en-US" b="1" dirty="0">
              <a:solidFill>
                <a:schemeClr val="tx1">
                  <a:lumMod val="75000"/>
                  <a:lumOff val="25000"/>
                </a:schemeClr>
              </a:solidFill>
            </a:endParaRPr>
          </a:p>
        </p:txBody>
      </p:sp>
    </p:spTree>
    <p:extLst>
      <p:ext uri="{BB962C8B-B14F-4D97-AF65-F5344CB8AC3E}">
        <p14:creationId xmlns:p14="http://schemas.microsoft.com/office/powerpoint/2010/main" val="4174663431"/>
      </p:ext>
    </p:extLst>
  </p:cSld>
  <p:clrMapOvr>
    <a:masterClrMapping/>
  </p:clrMapOvr>
  <p:transition spd="slow">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1122918" y="2013554"/>
            <a:ext cx="7160944" cy="1143200"/>
          </a:xfrm>
          <a:prstGeom prst="rect">
            <a:avLst/>
          </a:prstGeom>
        </p:spPr>
        <p:txBody>
          <a:bodyPr lIns="91425" tIns="91425" rIns="91425" bIns="91425" anchor="b" anchorCtr="0">
            <a:noAutofit/>
          </a:bodyPr>
          <a:lstStyle/>
          <a:p>
            <a:pPr>
              <a:spcBef>
                <a:spcPts val="0"/>
              </a:spcBef>
              <a:buNone/>
            </a:pPr>
            <a:r>
              <a:rPr lang="en-US" sz="4800" dirty="0" smtClean="0"/>
              <a:t>GRID NEUTRALITY</a:t>
            </a:r>
            <a:endParaRPr lang="en" sz="4800" baseline="30000" dirty="0"/>
          </a:p>
        </p:txBody>
      </p:sp>
    </p:spTree>
    <p:extLst>
      <p:ext uri="{BB962C8B-B14F-4D97-AF65-F5344CB8AC3E}">
        <p14:creationId xmlns:p14="http://schemas.microsoft.com/office/powerpoint/2010/main" val="647009889"/>
      </p:ext>
    </p:extLst>
  </p:cSld>
  <p:clrMapOvr>
    <a:masterClrMapping/>
  </p:clrMapOvr>
  <p:transition spd="slow">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05909" y="4649535"/>
            <a:ext cx="5343330" cy="830997"/>
          </a:xfrm>
          <a:prstGeom prst="rect">
            <a:avLst/>
          </a:prstGeom>
          <a:noFill/>
        </p:spPr>
        <p:txBody>
          <a:bodyPr wrap="none" rtlCol="0">
            <a:spAutoFit/>
          </a:bodyPr>
          <a:lstStyle/>
          <a:p>
            <a:pPr algn="ctr"/>
            <a:r>
              <a:rPr lang="en-US" sz="1600" dirty="0" smtClean="0">
                <a:solidFill>
                  <a:srgbClr val="404040"/>
                </a:solidFill>
              </a:rPr>
              <a:t>Recent</a:t>
            </a:r>
            <a:r>
              <a:rPr lang="en-US" sz="1600" dirty="0" smtClean="0">
                <a:solidFill>
                  <a:srgbClr val="404040"/>
                </a:solidFill>
                <a:hlinkClick r:id="rId3"/>
              </a:rPr>
              <a:t> article</a:t>
            </a:r>
            <a:r>
              <a:rPr lang="en-US" sz="1600" dirty="0" smtClean="0">
                <a:solidFill>
                  <a:srgbClr val="404040"/>
                </a:solidFill>
              </a:rPr>
              <a:t> by Jon </a:t>
            </a:r>
            <a:r>
              <a:rPr lang="en-US" sz="1600" dirty="0" err="1" smtClean="0">
                <a:solidFill>
                  <a:srgbClr val="404040"/>
                </a:solidFill>
              </a:rPr>
              <a:t>Wellinghoff</a:t>
            </a:r>
            <a:r>
              <a:rPr lang="en-US" sz="1600" dirty="0" smtClean="0">
                <a:solidFill>
                  <a:srgbClr val="404040"/>
                </a:solidFill>
              </a:rPr>
              <a:t>, former chairman of the </a:t>
            </a:r>
          </a:p>
          <a:p>
            <a:pPr algn="ctr"/>
            <a:r>
              <a:rPr lang="en-US" sz="1600" dirty="0" smtClean="0">
                <a:solidFill>
                  <a:srgbClr val="404040"/>
                </a:solidFill>
              </a:rPr>
              <a:t>Federal Energy Regulatory Commission (FERC) </a:t>
            </a:r>
          </a:p>
          <a:p>
            <a:pPr algn="ctr"/>
            <a:r>
              <a:rPr lang="en-US" sz="1600" dirty="0" smtClean="0">
                <a:solidFill>
                  <a:srgbClr val="404040"/>
                </a:solidFill>
              </a:rPr>
              <a:t>and several co-authors</a:t>
            </a:r>
          </a:p>
        </p:txBody>
      </p:sp>
      <p:pic>
        <p:nvPicPr>
          <p:cNvPr id="6" name="Picture 5"/>
          <p:cNvPicPr>
            <a:picLocks noChangeAspect="1"/>
          </p:cNvPicPr>
          <p:nvPr/>
        </p:nvPicPr>
        <p:blipFill>
          <a:blip r:embed="rId4"/>
          <a:stretch>
            <a:fillRect/>
          </a:stretch>
        </p:blipFill>
        <p:spPr>
          <a:xfrm>
            <a:off x="1066082" y="430873"/>
            <a:ext cx="6741844" cy="4178044"/>
          </a:xfrm>
          <a:prstGeom prst="rect">
            <a:avLst/>
          </a:prstGeom>
          <a:ln>
            <a:solidFill>
              <a:schemeClr val="tx1"/>
            </a:solidFill>
          </a:ln>
        </p:spPr>
      </p:pic>
      <p:sp>
        <p:nvSpPr>
          <p:cNvPr id="4" name="TextBox 3"/>
          <p:cNvSpPr txBox="1"/>
          <p:nvPr/>
        </p:nvSpPr>
        <p:spPr>
          <a:xfrm>
            <a:off x="341212" y="6147255"/>
            <a:ext cx="2300630" cy="369332"/>
          </a:xfrm>
          <a:prstGeom prst="rect">
            <a:avLst/>
          </a:prstGeom>
          <a:noFill/>
        </p:spPr>
        <p:txBody>
          <a:bodyPr wrap="none" rtlCol="0">
            <a:spAutoFit/>
          </a:bodyPr>
          <a:lstStyle/>
          <a:p>
            <a:r>
              <a:rPr lang="en-US" b="1" dirty="0" smtClean="0">
                <a:solidFill>
                  <a:schemeClr val="tx1">
                    <a:lumMod val="75000"/>
                    <a:lumOff val="25000"/>
                  </a:schemeClr>
                </a:solidFill>
              </a:rPr>
              <a:t>GRID NEUTRALITY</a:t>
            </a:r>
            <a:endParaRPr lang="en-US" b="1" dirty="0">
              <a:solidFill>
                <a:schemeClr val="tx1">
                  <a:lumMod val="75000"/>
                  <a:lumOff val="25000"/>
                </a:schemeClr>
              </a:solidFill>
            </a:endParaRPr>
          </a:p>
        </p:txBody>
      </p:sp>
    </p:spTree>
    <p:extLst>
      <p:ext uri="{BB962C8B-B14F-4D97-AF65-F5344CB8AC3E}">
        <p14:creationId xmlns:p14="http://schemas.microsoft.com/office/powerpoint/2010/main" val="16544297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Like Net Neutrality</a:t>
            </a:r>
            <a:endParaRPr lang="en-US" dirty="0"/>
          </a:p>
        </p:txBody>
      </p:sp>
      <p:sp>
        <p:nvSpPr>
          <p:cNvPr id="3" name="Content Placeholder 2"/>
          <p:cNvSpPr>
            <a:spLocks noGrp="1"/>
          </p:cNvSpPr>
          <p:nvPr>
            <p:ph idx="1"/>
          </p:nvPr>
        </p:nvSpPr>
        <p:spPr>
          <a:xfrm>
            <a:off x="457200" y="1540531"/>
            <a:ext cx="8229600" cy="4025476"/>
          </a:xfrm>
        </p:spPr>
        <p:txBody>
          <a:bodyPr/>
          <a:lstStyle/>
          <a:p>
            <a:pPr>
              <a:lnSpc>
                <a:spcPct val="200000"/>
              </a:lnSpc>
            </a:pPr>
            <a:r>
              <a:rPr lang="en-US" dirty="0" smtClean="0"/>
              <a:t>Backbone upon which services are delivered</a:t>
            </a:r>
          </a:p>
          <a:p>
            <a:pPr>
              <a:lnSpc>
                <a:spcPct val="200000"/>
              </a:lnSpc>
            </a:pPr>
            <a:r>
              <a:rPr lang="en-US" dirty="0" smtClean="0"/>
              <a:t>Level playing field for competition</a:t>
            </a:r>
          </a:p>
          <a:p>
            <a:pPr>
              <a:lnSpc>
                <a:spcPct val="200000"/>
              </a:lnSpc>
            </a:pPr>
            <a:r>
              <a:rPr lang="en-US" dirty="0" smtClean="0"/>
              <a:t>Fair and open</a:t>
            </a:r>
          </a:p>
          <a:p>
            <a:pPr marL="0" indent="0">
              <a:lnSpc>
                <a:spcPct val="200000"/>
              </a:lnSpc>
              <a:buNone/>
            </a:pPr>
            <a:endParaRPr lang="en-US" dirty="0"/>
          </a:p>
        </p:txBody>
      </p:sp>
      <p:pic>
        <p:nvPicPr>
          <p:cNvPr id="4" name="Picture 3"/>
          <p:cNvPicPr>
            <a:picLocks noChangeAspect="1"/>
          </p:cNvPicPr>
          <p:nvPr/>
        </p:nvPicPr>
        <p:blipFill>
          <a:blip r:embed="rId3"/>
          <a:stretch>
            <a:fillRect/>
          </a:stretch>
        </p:blipFill>
        <p:spPr>
          <a:xfrm>
            <a:off x="3547801" y="3792678"/>
            <a:ext cx="2359492" cy="1773329"/>
          </a:xfrm>
          <a:prstGeom prst="rect">
            <a:avLst/>
          </a:prstGeom>
        </p:spPr>
      </p:pic>
      <p:sp>
        <p:nvSpPr>
          <p:cNvPr id="5" name="TextBox 4"/>
          <p:cNvSpPr txBox="1"/>
          <p:nvPr/>
        </p:nvSpPr>
        <p:spPr>
          <a:xfrm>
            <a:off x="3775275" y="5605835"/>
            <a:ext cx="1955133" cy="276999"/>
          </a:xfrm>
          <a:prstGeom prst="rect">
            <a:avLst/>
          </a:prstGeom>
          <a:noFill/>
        </p:spPr>
        <p:txBody>
          <a:bodyPr wrap="none" rtlCol="0">
            <a:spAutoFit/>
          </a:bodyPr>
          <a:lstStyle/>
          <a:p>
            <a:r>
              <a:rPr lang="en-US" sz="1200" dirty="0" smtClean="0"/>
              <a:t>Taken from </a:t>
            </a:r>
            <a:r>
              <a:rPr lang="en-US" sz="1200" dirty="0" err="1" smtClean="0"/>
              <a:t>www.oecd.org</a:t>
            </a:r>
            <a:endParaRPr lang="en-US" sz="1200" dirty="0"/>
          </a:p>
        </p:txBody>
      </p:sp>
      <p:sp>
        <p:nvSpPr>
          <p:cNvPr id="6" name="TextBox 5"/>
          <p:cNvSpPr txBox="1"/>
          <p:nvPr/>
        </p:nvSpPr>
        <p:spPr>
          <a:xfrm>
            <a:off x="341212" y="6147255"/>
            <a:ext cx="2300630" cy="369332"/>
          </a:xfrm>
          <a:prstGeom prst="rect">
            <a:avLst/>
          </a:prstGeom>
          <a:noFill/>
        </p:spPr>
        <p:txBody>
          <a:bodyPr wrap="none" rtlCol="0">
            <a:spAutoFit/>
          </a:bodyPr>
          <a:lstStyle/>
          <a:p>
            <a:r>
              <a:rPr lang="en-US" b="1" dirty="0" smtClean="0">
                <a:solidFill>
                  <a:schemeClr val="tx1">
                    <a:lumMod val="75000"/>
                    <a:lumOff val="25000"/>
                  </a:schemeClr>
                </a:solidFill>
              </a:rPr>
              <a:t>GRID NEUTRALITY</a:t>
            </a:r>
            <a:endParaRPr lang="en-US" b="1" dirty="0">
              <a:solidFill>
                <a:schemeClr val="tx1">
                  <a:lumMod val="75000"/>
                  <a:lumOff val="25000"/>
                </a:schemeClr>
              </a:solidFill>
            </a:endParaRPr>
          </a:p>
        </p:txBody>
      </p:sp>
    </p:spTree>
    <p:extLst>
      <p:ext uri="{BB962C8B-B14F-4D97-AF65-F5344CB8AC3E}">
        <p14:creationId xmlns:p14="http://schemas.microsoft.com/office/powerpoint/2010/main" val="13070504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8351" y="305054"/>
            <a:ext cx="8229600" cy="5420215"/>
          </a:xfrm>
        </p:spPr>
        <p:txBody>
          <a:bodyPr>
            <a:noAutofit/>
          </a:bodyPr>
          <a:lstStyle/>
          <a:p>
            <a:pPr marL="457200" lvl="1" indent="-457200">
              <a:buAutoNum type="arabicPeriod"/>
            </a:pPr>
            <a:r>
              <a:rPr lang="en-US" sz="2800" dirty="0" smtClean="0"/>
              <a:t>Empower the consumer while maintaining universal access to safe, reliable electricity at reasonable cost</a:t>
            </a:r>
          </a:p>
          <a:p>
            <a:pPr marL="457200" lvl="1" indent="-457200">
              <a:buAutoNum type="arabicPeriod"/>
            </a:pPr>
            <a:endParaRPr lang="en-US" sz="2000" dirty="0"/>
          </a:p>
          <a:p>
            <a:pPr marL="457200" lvl="1" indent="-457200">
              <a:buAutoNum type="arabicPeriod"/>
            </a:pPr>
            <a:r>
              <a:rPr lang="en-US" sz="2800" dirty="0" smtClean="0"/>
              <a:t>Demarcate and protect the “commons”</a:t>
            </a:r>
          </a:p>
          <a:p>
            <a:pPr marL="457200" lvl="1" indent="-457200">
              <a:buAutoNum type="arabicPeriod"/>
            </a:pPr>
            <a:endParaRPr lang="en-US" sz="2000" dirty="0"/>
          </a:p>
          <a:p>
            <a:pPr marL="457200" lvl="1" indent="-457200">
              <a:buAutoNum type="arabicPeriod"/>
            </a:pPr>
            <a:r>
              <a:rPr lang="en-US" sz="2800" dirty="0" smtClean="0"/>
              <a:t>Align risks and rewards across the industry</a:t>
            </a:r>
          </a:p>
          <a:p>
            <a:pPr marL="457200" lvl="1" indent="-457200">
              <a:buAutoNum type="arabicPeriod"/>
            </a:pPr>
            <a:endParaRPr lang="en-US" sz="2000" dirty="0"/>
          </a:p>
          <a:p>
            <a:pPr marL="457200" lvl="1" indent="-457200">
              <a:buAutoNum type="arabicPeriod"/>
            </a:pPr>
            <a:r>
              <a:rPr lang="en-US" sz="2800" dirty="0" smtClean="0"/>
              <a:t>Create a transparent, level playing field</a:t>
            </a:r>
          </a:p>
          <a:p>
            <a:pPr marL="457200" lvl="1" indent="-457200">
              <a:buAutoNum type="arabicPeriod"/>
            </a:pPr>
            <a:endParaRPr lang="en-US" sz="2000" dirty="0"/>
          </a:p>
          <a:p>
            <a:pPr marL="457200" lvl="1" indent="-457200">
              <a:buAutoNum type="arabicPeriod"/>
            </a:pPr>
            <a:r>
              <a:rPr lang="en-US" sz="2800" dirty="0" smtClean="0"/>
              <a:t>Foster open access to the grid</a:t>
            </a:r>
          </a:p>
          <a:p>
            <a:pPr marL="457200" lvl="1" indent="-457200">
              <a:buAutoNum type="arabicPeriod"/>
            </a:pPr>
            <a:endParaRPr lang="en-US" sz="2800" dirty="0"/>
          </a:p>
          <a:p>
            <a:pPr lvl="1"/>
            <a:endParaRPr lang="en-US" sz="2800" dirty="0" smtClean="0"/>
          </a:p>
          <a:p>
            <a:pPr marL="0" indent="0">
              <a:buNone/>
            </a:pPr>
            <a:endParaRPr lang="en-US" sz="2800" dirty="0"/>
          </a:p>
        </p:txBody>
      </p:sp>
      <p:sp>
        <p:nvSpPr>
          <p:cNvPr id="4" name="TextBox 3"/>
          <p:cNvSpPr txBox="1"/>
          <p:nvPr/>
        </p:nvSpPr>
        <p:spPr>
          <a:xfrm>
            <a:off x="341212" y="6147255"/>
            <a:ext cx="2300630" cy="369332"/>
          </a:xfrm>
          <a:prstGeom prst="rect">
            <a:avLst/>
          </a:prstGeom>
          <a:noFill/>
        </p:spPr>
        <p:txBody>
          <a:bodyPr wrap="none" rtlCol="0">
            <a:spAutoFit/>
          </a:bodyPr>
          <a:lstStyle/>
          <a:p>
            <a:r>
              <a:rPr lang="en-US" b="1" dirty="0" smtClean="0">
                <a:solidFill>
                  <a:schemeClr val="tx1">
                    <a:lumMod val="75000"/>
                    <a:lumOff val="25000"/>
                  </a:schemeClr>
                </a:solidFill>
              </a:rPr>
              <a:t>GRID NEUTRALITY</a:t>
            </a:r>
            <a:endParaRPr lang="en-US" b="1" dirty="0">
              <a:solidFill>
                <a:schemeClr val="tx1">
                  <a:lumMod val="75000"/>
                  <a:lumOff val="25000"/>
                </a:schemeClr>
              </a:solidFill>
            </a:endParaRPr>
          </a:p>
        </p:txBody>
      </p:sp>
    </p:spTree>
    <p:extLst>
      <p:ext uri="{BB962C8B-B14F-4D97-AF65-F5344CB8AC3E}">
        <p14:creationId xmlns:p14="http://schemas.microsoft.com/office/powerpoint/2010/main" val="3627878667"/>
      </p:ext>
    </p:extLst>
  </p:cSld>
  <p:clrMapOvr>
    <a:masterClrMapping/>
  </p:clrMapOvr>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1366</TotalTime>
  <Words>884</Words>
  <Application>Microsoft Office PowerPoint</Application>
  <PresentationFormat>On-screen Show (4:3)</PresentationFormat>
  <Paragraphs>99</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simple-light</vt:lpstr>
      <vt:lpstr>Visions for the grid: A brief survey</vt:lpstr>
      <vt:lpstr>The Grid we have now</vt:lpstr>
      <vt:lpstr>ENERGY DEMOCRACY</vt:lpstr>
      <vt:lpstr>Principles of the “Utility 2.0”*</vt:lpstr>
      <vt:lpstr>What is energy democracy?</vt:lpstr>
      <vt:lpstr>GRID NEUTRALITY</vt:lpstr>
      <vt:lpstr>PowerPoint Presentation</vt:lpstr>
      <vt:lpstr>Like Net Neutrality</vt:lpstr>
      <vt:lpstr>PowerPoint Presentation</vt:lpstr>
      <vt:lpstr>PowerPoint Presentation</vt:lpstr>
    </vt:vector>
  </TitlesOfParts>
  <Company>Geostellar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Principles of Grid Neutrality</dc:title>
  <dc:creator>Corey Ramsden</dc:creator>
  <cp:lastModifiedBy>Tim Judson</cp:lastModifiedBy>
  <cp:revision>28</cp:revision>
  <dcterms:created xsi:type="dcterms:W3CDTF">2015-11-23T22:26:45Z</dcterms:created>
  <dcterms:modified xsi:type="dcterms:W3CDTF">2015-12-01T15:04:16Z</dcterms:modified>
</cp:coreProperties>
</file>