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6"/>
  </p:notesMasterIdLst>
  <p:sldIdLst>
    <p:sldId id="291" r:id="rId2"/>
    <p:sldId id="320" r:id="rId3"/>
    <p:sldId id="327" r:id="rId4"/>
    <p:sldId id="336" r:id="rId5"/>
    <p:sldId id="339" r:id="rId6"/>
    <p:sldId id="341" r:id="rId7"/>
    <p:sldId id="338" r:id="rId8"/>
    <p:sldId id="342" r:id="rId9"/>
    <p:sldId id="333" r:id="rId10"/>
    <p:sldId id="307" r:id="rId11"/>
    <p:sldId id="334" r:id="rId12"/>
    <p:sldId id="343" r:id="rId13"/>
    <p:sldId id="340"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423E"/>
    <a:srgbClr val="223240"/>
    <a:srgbClr val="5B9BD5"/>
    <a:srgbClr val="FFFFBC"/>
    <a:srgbClr val="F2F2F3"/>
    <a:srgbClr val="F1F1F2"/>
    <a:srgbClr val="C0C4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38" autoAdjust="0"/>
    <p:restoredTop sz="79533" autoAdjust="0"/>
  </p:normalViewPr>
  <p:slideViewPr>
    <p:cSldViewPr snapToGrid="0" snapToObjects="1">
      <p:cViewPr>
        <p:scale>
          <a:sx n="57" d="100"/>
          <a:sy n="57" d="100"/>
        </p:scale>
        <p:origin x="-2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wner\Documents\Maryland\Low-Income\Maryland%20low%20income%20energy%20use%20analysis%202015-03-1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wner\Documents\Maryland\Low-Income\Maryland%20low%20income%20energy%20use%20analysis%202015-03-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Primary energy use per unit area in Maryland households, 2010</a:t>
            </a:r>
          </a:p>
        </c:rich>
      </c:tx>
      <c:layout/>
      <c:overlay val="0"/>
      <c:spPr>
        <a:noFill/>
        <a:ln>
          <a:noFill/>
        </a:ln>
        <a:effectLst/>
      </c:spPr>
    </c:title>
    <c:autoTitleDeleted val="0"/>
    <c:plotArea>
      <c:layout/>
      <c:barChart>
        <c:barDir val="col"/>
        <c:grouping val="clustered"/>
        <c:varyColors val="0"/>
        <c:ser>
          <c:idx val="0"/>
          <c:order val="0"/>
          <c:tx>
            <c:v>Average household</c:v>
          </c:tx>
          <c:spPr>
            <a:solidFill>
              <a:schemeClr val="accent1"/>
            </a:solidFill>
            <a:ln>
              <a:noFill/>
            </a:ln>
            <a:effectLst/>
          </c:spPr>
          <c:invertIfNegative val="0"/>
          <c:cat>
            <c:strRef>
              <c:f>Charts!$B$19:$B$20</c:f>
              <c:strCache>
                <c:ptCount val="2"/>
                <c:pt idx="0">
                  <c:v>Overall energy</c:v>
                </c:pt>
                <c:pt idx="1">
                  <c:v>Heating only</c:v>
                </c:pt>
              </c:strCache>
            </c:strRef>
          </c:cat>
          <c:val>
            <c:numRef>
              <c:f>('Residential energy Btus'!$B$104,'Residential energy Btus'!$B$111)</c:f>
              <c:numCache>
                <c:formatCode>#,##0</c:formatCode>
                <c:ptCount val="2"/>
                <c:pt idx="0">
                  <c:v>84531.402564491538</c:v>
                </c:pt>
                <c:pt idx="1">
                  <c:v>18631.797203829959</c:v>
                </c:pt>
              </c:numCache>
            </c:numRef>
          </c:val>
        </c:ser>
        <c:ser>
          <c:idx val="1"/>
          <c:order val="1"/>
          <c:tx>
            <c:v>MEAP household</c:v>
          </c:tx>
          <c:spPr>
            <a:solidFill>
              <a:schemeClr val="accent2"/>
            </a:solidFill>
            <a:ln>
              <a:noFill/>
            </a:ln>
            <a:effectLst/>
          </c:spPr>
          <c:invertIfNegative val="0"/>
          <c:cat>
            <c:strRef>
              <c:f>Charts!$B$19:$B$20</c:f>
              <c:strCache>
                <c:ptCount val="2"/>
                <c:pt idx="0">
                  <c:v>Overall energy</c:v>
                </c:pt>
                <c:pt idx="1">
                  <c:v>Heating only</c:v>
                </c:pt>
              </c:strCache>
            </c:strRef>
          </c:cat>
          <c:val>
            <c:numRef>
              <c:f>('Residential energy Btus'!$C$104,'Residential energy Btus'!$C$111)</c:f>
              <c:numCache>
                <c:formatCode>#,##0</c:formatCode>
                <c:ptCount val="2"/>
                <c:pt idx="0">
                  <c:v>106501.90458672124</c:v>
                </c:pt>
                <c:pt idx="1">
                  <c:v>33638.341373948351</c:v>
                </c:pt>
              </c:numCache>
            </c:numRef>
          </c:val>
        </c:ser>
        <c:dLbls>
          <c:showLegendKey val="0"/>
          <c:showVal val="0"/>
          <c:showCatName val="0"/>
          <c:showSerName val="0"/>
          <c:showPercent val="0"/>
          <c:showBubbleSize val="0"/>
        </c:dLbls>
        <c:gapWidth val="219"/>
        <c:overlap val="-27"/>
        <c:axId val="127038976"/>
        <c:axId val="126644736"/>
      </c:barChart>
      <c:catAx>
        <c:axId val="12703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26644736"/>
        <c:crosses val="autoZero"/>
        <c:auto val="1"/>
        <c:lblAlgn val="ctr"/>
        <c:lblOffset val="100"/>
        <c:noMultiLvlLbl val="0"/>
      </c:catAx>
      <c:valAx>
        <c:axId val="126644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a:t>Btu / sq. ft.</a:t>
                </a:r>
              </a:p>
            </c:rich>
          </c:tx>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127038976"/>
        <c:crosses val="autoZero"/>
        <c:crossBetween val="between"/>
      </c:valAx>
      <c:spPr>
        <a:noFill/>
        <a:ln>
          <a:noFill/>
        </a:ln>
        <a:effectLst/>
      </c:spPr>
    </c:plotArea>
    <c:legend>
      <c:legendPos val="r"/>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APS, CSI, and NJCEP percentage of installations by income level and year</a:t>
            </a:r>
          </a:p>
        </c:rich>
      </c:tx>
      <c:layout/>
      <c:overlay val="0"/>
      <c:spPr>
        <a:noFill/>
        <a:ln>
          <a:noFill/>
        </a:ln>
        <a:effectLst/>
      </c:spPr>
    </c:title>
    <c:autoTitleDeleted val="0"/>
    <c:plotArea>
      <c:layout/>
      <c:barChart>
        <c:barDir val="col"/>
        <c:grouping val="percentStacked"/>
        <c:varyColors val="0"/>
        <c:ser>
          <c:idx val="0"/>
          <c:order val="0"/>
          <c:tx>
            <c:strRef>
              <c:f>Charts!$C$41</c:f>
              <c:strCache>
                <c:ptCount val="1"/>
                <c:pt idx="0">
                  <c:v>$0 - 39,999</c:v>
                </c:pt>
              </c:strCache>
            </c:strRef>
          </c:tx>
          <c:spPr>
            <a:solidFill>
              <a:schemeClr val="accent5">
                <a:lumMod val="50000"/>
              </a:schemeClr>
            </a:solidFill>
            <a:ln>
              <a:noFill/>
            </a:ln>
            <a:effectLst/>
          </c:spPr>
          <c:invertIfNegative val="0"/>
          <c:dLbls>
            <c:dLbl>
              <c:idx val="12"/>
              <c:layout>
                <c:manualLayout>
                  <c:x val="0"/>
                  <c:y val="-1.931434089811696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Charts!$B$42:$B$58</c:f>
              <c:strCache>
                <c:ptCount val="17"/>
                <c:pt idx="0">
                  <c:v>2009</c:v>
                </c:pt>
                <c:pt idx="1">
                  <c:v>2010</c:v>
                </c:pt>
                <c:pt idx="2">
                  <c:v>2011</c:v>
                </c:pt>
                <c:pt idx="3">
                  <c:v>2012</c:v>
                </c:pt>
                <c:pt idx="4">
                  <c:v>2013 YTD</c:v>
                </c:pt>
                <c:pt idx="6">
                  <c:v>2009</c:v>
                </c:pt>
                <c:pt idx="7">
                  <c:v>2010</c:v>
                </c:pt>
                <c:pt idx="8">
                  <c:v>2011</c:v>
                </c:pt>
                <c:pt idx="9">
                  <c:v>2012</c:v>
                </c:pt>
                <c:pt idx="10">
                  <c:v>2013 YTD</c:v>
                </c:pt>
                <c:pt idx="12">
                  <c:v>2009</c:v>
                </c:pt>
                <c:pt idx="13">
                  <c:v>2010</c:v>
                </c:pt>
                <c:pt idx="14">
                  <c:v>2011</c:v>
                </c:pt>
                <c:pt idx="15">
                  <c:v>2012</c:v>
                </c:pt>
                <c:pt idx="16">
                  <c:v>2013 YTD</c:v>
                </c:pt>
              </c:strCache>
            </c:strRef>
          </c:cat>
          <c:val>
            <c:numRef>
              <c:f>Charts!$C$42:$C$58</c:f>
              <c:numCache>
                <c:formatCode>0.00%</c:formatCode>
                <c:ptCount val="17"/>
                <c:pt idx="0">
                  <c:v>6.6600000000000006E-2</c:v>
                </c:pt>
                <c:pt idx="1">
                  <c:v>5.7700000000000133E-2</c:v>
                </c:pt>
                <c:pt idx="2">
                  <c:v>7.2700000000000514E-2</c:v>
                </c:pt>
                <c:pt idx="3">
                  <c:v>6.4699999999999994E-2</c:v>
                </c:pt>
                <c:pt idx="4">
                  <c:v>5.2600000000000001E-2</c:v>
                </c:pt>
                <c:pt idx="6">
                  <c:v>3.3599999999999998E-2</c:v>
                </c:pt>
                <c:pt idx="7">
                  <c:v>3.2500000000000001E-2</c:v>
                </c:pt>
                <c:pt idx="8">
                  <c:v>4.5100000000000001E-2</c:v>
                </c:pt>
                <c:pt idx="9">
                  <c:v>5.5700000000000034E-2</c:v>
                </c:pt>
                <c:pt idx="10">
                  <c:v>3.8399999999999997E-2</c:v>
                </c:pt>
                <c:pt idx="12">
                  <c:v>1.1900000000000202E-2</c:v>
                </c:pt>
                <c:pt idx="13">
                  <c:v>4.19E-2</c:v>
                </c:pt>
                <c:pt idx="14">
                  <c:v>3.9100000000000003E-2</c:v>
                </c:pt>
                <c:pt idx="15">
                  <c:v>6.2800000000000022E-2</c:v>
                </c:pt>
                <c:pt idx="16">
                  <c:v>3.7999999999999999E-2</c:v>
                </c:pt>
              </c:numCache>
            </c:numRef>
          </c:val>
        </c:ser>
        <c:ser>
          <c:idx val="1"/>
          <c:order val="1"/>
          <c:tx>
            <c:strRef>
              <c:f>Charts!$D$41</c:f>
              <c:strCache>
                <c:ptCount val="1"/>
                <c:pt idx="0">
                  <c:v>$40,000 - $89,999</c:v>
                </c:pt>
              </c:strCache>
            </c:strRef>
          </c:tx>
          <c:spPr>
            <a:solidFill>
              <a:schemeClr val="accent5">
                <a:lumMod val="75000"/>
              </a:schemeClr>
            </a:solidFill>
            <a:ln>
              <a:noFill/>
            </a:ln>
            <a:effectLst/>
          </c:spPr>
          <c:invertIfNegative val="0"/>
          <c:dLbls>
            <c:dLbl>
              <c:idx val="1"/>
              <c:layout>
                <c:manualLayout>
                  <c:x val="-1.9808883357698482E-17"/>
                  <c:y val="-2.89715113471752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9617766715396785E-17"/>
                  <c:y val="-1.609528408176404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1.931434089811686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1609940572664358E-3"/>
                  <c:y val="1.287622726541112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6.4381136327057433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7.9235533430793509E-17"/>
                  <c:y val="1.609528408176404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2.1609940572664358E-3"/>
                  <c:y val="1.609528408176404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2.1609940572664358E-3"/>
                  <c:y val="2.253339771447045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Charts!$B$42:$B$58</c:f>
              <c:strCache>
                <c:ptCount val="17"/>
                <c:pt idx="0">
                  <c:v>2009</c:v>
                </c:pt>
                <c:pt idx="1">
                  <c:v>2010</c:v>
                </c:pt>
                <c:pt idx="2">
                  <c:v>2011</c:v>
                </c:pt>
                <c:pt idx="3">
                  <c:v>2012</c:v>
                </c:pt>
                <c:pt idx="4">
                  <c:v>2013 YTD</c:v>
                </c:pt>
                <c:pt idx="6">
                  <c:v>2009</c:v>
                </c:pt>
                <c:pt idx="7">
                  <c:v>2010</c:v>
                </c:pt>
                <c:pt idx="8">
                  <c:v>2011</c:v>
                </c:pt>
                <c:pt idx="9">
                  <c:v>2012</c:v>
                </c:pt>
                <c:pt idx="10">
                  <c:v>2013 YTD</c:v>
                </c:pt>
                <c:pt idx="12">
                  <c:v>2009</c:v>
                </c:pt>
                <c:pt idx="13">
                  <c:v>2010</c:v>
                </c:pt>
                <c:pt idx="14">
                  <c:v>2011</c:v>
                </c:pt>
                <c:pt idx="15">
                  <c:v>2012</c:v>
                </c:pt>
                <c:pt idx="16">
                  <c:v>2013 YTD</c:v>
                </c:pt>
              </c:strCache>
            </c:strRef>
          </c:cat>
          <c:val>
            <c:numRef>
              <c:f>Charts!$D$42:$D$58</c:f>
              <c:numCache>
                <c:formatCode>0.00%</c:formatCode>
                <c:ptCount val="17"/>
                <c:pt idx="0">
                  <c:v>0.74080000000000756</c:v>
                </c:pt>
                <c:pt idx="1">
                  <c:v>0.78749999999999998</c:v>
                </c:pt>
                <c:pt idx="2">
                  <c:v>0.77250000000000063</c:v>
                </c:pt>
                <c:pt idx="3">
                  <c:v>0.83030000000000004</c:v>
                </c:pt>
                <c:pt idx="4">
                  <c:v>0.83910000000000062</c:v>
                </c:pt>
                <c:pt idx="6">
                  <c:v>0.65210000000000756</c:v>
                </c:pt>
                <c:pt idx="7">
                  <c:v>0.66860000000001141</c:v>
                </c:pt>
                <c:pt idx="8">
                  <c:v>0.67360000000001208</c:v>
                </c:pt>
                <c:pt idx="9">
                  <c:v>0.68210000000000004</c:v>
                </c:pt>
                <c:pt idx="10">
                  <c:v>0.70580000000000065</c:v>
                </c:pt>
                <c:pt idx="12">
                  <c:v>0.55859999999999999</c:v>
                </c:pt>
                <c:pt idx="13">
                  <c:v>0.61760000000000881</c:v>
                </c:pt>
                <c:pt idx="14">
                  <c:v>0.62060000000000881</c:v>
                </c:pt>
                <c:pt idx="15">
                  <c:v>0.65510000000000757</c:v>
                </c:pt>
                <c:pt idx="16">
                  <c:v>0.70740000000000003</c:v>
                </c:pt>
              </c:numCache>
            </c:numRef>
          </c:val>
        </c:ser>
        <c:ser>
          <c:idx val="2"/>
          <c:order val="2"/>
          <c:tx>
            <c:strRef>
              <c:f>Charts!$E$41</c:f>
              <c:strCache>
                <c:ptCount val="1"/>
                <c:pt idx="0">
                  <c:v>$90,000+</c:v>
                </c:pt>
              </c:strCache>
            </c:strRef>
          </c:tx>
          <c:spPr>
            <a:solidFill>
              <a:schemeClr val="accent5">
                <a:lumMod val="40000"/>
                <a:lumOff val="60000"/>
              </a:schemeClr>
            </a:solidFill>
            <a:ln>
              <a:noFill/>
            </a:ln>
            <a:effectLst/>
          </c:spPr>
          <c:invertIfNegative val="0"/>
          <c:dLbls>
            <c:dLbl>
              <c:idx val="1"/>
              <c:layout>
                <c:manualLayout>
                  <c:x val="-1.9808883357698482E-17"/>
                  <c:y val="-1.931434089811686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9617766715396785E-17"/>
                  <c:y val="-6.4381136327057017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9617766715396785E-17"/>
                  <c:y val="1.28762272654112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3.21905681635280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6.438113632705592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9.657170449058481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7.9235533430793509E-17"/>
                  <c:y val="1.28762272654112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
                  <c:y val="-1.28762272654112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0"/>
                  <c:y val="9.6571704490584255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0"/>
                  <c:y val="-6.4381136327057034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Charts!$B$42:$B$58</c:f>
              <c:strCache>
                <c:ptCount val="17"/>
                <c:pt idx="0">
                  <c:v>2009</c:v>
                </c:pt>
                <c:pt idx="1">
                  <c:v>2010</c:v>
                </c:pt>
                <c:pt idx="2">
                  <c:v>2011</c:v>
                </c:pt>
                <c:pt idx="3">
                  <c:v>2012</c:v>
                </c:pt>
                <c:pt idx="4">
                  <c:v>2013 YTD</c:v>
                </c:pt>
                <c:pt idx="6">
                  <c:v>2009</c:v>
                </c:pt>
                <c:pt idx="7">
                  <c:v>2010</c:v>
                </c:pt>
                <c:pt idx="8">
                  <c:v>2011</c:v>
                </c:pt>
                <c:pt idx="9">
                  <c:v>2012</c:v>
                </c:pt>
                <c:pt idx="10">
                  <c:v>2013 YTD</c:v>
                </c:pt>
                <c:pt idx="12">
                  <c:v>2009</c:v>
                </c:pt>
                <c:pt idx="13">
                  <c:v>2010</c:v>
                </c:pt>
                <c:pt idx="14">
                  <c:v>2011</c:v>
                </c:pt>
                <c:pt idx="15">
                  <c:v>2012</c:v>
                </c:pt>
                <c:pt idx="16">
                  <c:v>2013 YTD</c:v>
                </c:pt>
              </c:strCache>
            </c:strRef>
          </c:cat>
          <c:val>
            <c:numRef>
              <c:f>Charts!$E$42:$E$58</c:f>
              <c:numCache>
                <c:formatCode>0.00%</c:formatCode>
                <c:ptCount val="17"/>
                <c:pt idx="0">
                  <c:v>0.1925</c:v>
                </c:pt>
                <c:pt idx="1">
                  <c:v>0.15480000000000024</c:v>
                </c:pt>
                <c:pt idx="2">
                  <c:v>0.15040000000000203</c:v>
                </c:pt>
                <c:pt idx="3">
                  <c:v>0.10510000000000012</c:v>
                </c:pt>
                <c:pt idx="4">
                  <c:v>0.10829999999999999</c:v>
                </c:pt>
                <c:pt idx="6">
                  <c:v>0.31430000000000441</c:v>
                </c:pt>
                <c:pt idx="7">
                  <c:v>0.29890000000000339</c:v>
                </c:pt>
                <c:pt idx="8">
                  <c:v>0.28130000000000038</c:v>
                </c:pt>
                <c:pt idx="9">
                  <c:v>0.26179999999999998</c:v>
                </c:pt>
                <c:pt idx="10">
                  <c:v>0.25580000000000008</c:v>
                </c:pt>
                <c:pt idx="12">
                  <c:v>0.42950000000000038</c:v>
                </c:pt>
                <c:pt idx="13">
                  <c:v>0.34050000000000002</c:v>
                </c:pt>
                <c:pt idx="14">
                  <c:v>0.3402</c:v>
                </c:pt>
                <c:pt idx="15">
                  <c:v>0.28210000000000002</c:v>
                </c:pt>
                <c:pt idx="16">
                  <c:v>0.2545</c:v>
                </c:pt>
              </c:numCache>
            </c:numRef>
          </c:val>
        </c:ser>
        <c:dLbls>
          <c:showLegendKey val="0"/>
          <c:showVal val="1"/>
          <c:showCatName val="0"/>
          <c:showSerName val="0"/>
          <c:showPercent val="0"/>
          <c:showBubbleSize val="0"/>
        </c:dLbls>
        <c:gapWidth val="5"/>
        <c:overlap val="100"/>
        <c:axId val="126720512"/>
        <c:axId val="126647040"/>
      </c:barChart>
      <c:barChart>
        <c:barDir val="col"/>
        <c:grouping val="percentStacked"/>
        <c:varyColors val="0"/>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Charts!$B$60:$D$60</c:f>
              <c:strCache>
                <c:ptCount val="3"/>
                <c:pt idx="0">
                  <c:v>APS</c:v>
                </c:pt>
                <c:pt idx="1">
                  <c:v>CSI</c:v>
                </c:pt>
                <c:pt idx="2">
                  <c:v>NJCEP</c:v>
                </c:pt>
              </c:strCache>
            </c:strRef>
          </c:cat>
          <c:val>
            <c:numRef>
              <c:f>Charts!$B$61:$D$61</c:f>
              <c:numCache>
                <c:formatCode>General</c:formatCode>
                <c:ptCount val="3"/>
              </c:numCache>
            </c:numRef>
          </c:val>
        </c:ser>
        <c:dLbls>
          <c:showLegendKey val="0"/>
          <c:showVal val="1"/>
          <c:showCatName val="0"/>
          <c:showSerName val="0"/>
          <c:showPercent val="0"/>
          <c:showBubbleSize val="0"/>
        </c:dLbls>
        <c:gapWidth val="5"/>
        <c:overlap val="100"/>
        <c:axId val="126721024"/>
        <c:axId val="126647616"/>
      </c:barChart>
      <c:catAx>
        <c:axId val="1267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647040"/>
        <c:crosses val="autoZero"/>
        <c:auto val="1"/>
        <c:lblAlgn val="ctr"/>
        <c:lblOffset val="100"/>
        <c:noMultiLvlLbl val="0"/>
      </c:catAx>
      <c:valAx>
        <c:axId val="126647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a:t>Percentage of installations</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720512"/>
        <c:crosses val="autoZero"/>
        <c:crossBetween val="between"/>
      </c:valAx>
      <c:valAx>
        <c:axId val="126647616"/>
        <c:scaling>
          <c:orientation val="minMax"/>
        </c:scaling>
        <c:delete val="1"/>
        <c:axPos val="r"/>
        <c:numFmt formatCode="0%" sourceLinked="1"/>
        <c:majorTickMark val="out"/>
        <c:minorTickMark val="none"/>
        <c:tickLblPos val="none"/>
        <c:crossAx val="126721024"/>
        <c:crosses val="max"/>
        <c:crossBetween val="between"/>
      </c:valAx>
      <c:catAx>
        <c:axId val="126721024"/>
        <c:scaling>
          <c:orientation val="minMax"/>
        </c:scaling>
        <c:delete val="0"/>
        <c:axPos val="t"/>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647616"/>
        <c:crosses val="max"/>
        <c:auto val="1"/>
        <c:lblAlgn val="ctr"/>
        <c:lblOffset val="100"/>
        <c:noMultiLvlLbl val="0"/>
      </c:catAx>
      <c:spPr>
        <a:noFill/>
        <a:ln>
          <a:noFill/>
        </a:ln>
        <a:effectLst/>
      </c:spPr>
    </c:plotArea>
    <c:legend>
      <c:legendPos val="t"/>
      <c:legendEntry>
        <c:idx val="3"/>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DD9F1F-8668-2146-BBBE-58F28EA04D91}" type="datetimeFigureOut">
              <a:rPr lang="en-US" smtClean="0"/>
              <a:t>12/1/2015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01E47-92F6-9843-99A4-7CA46FC81BB9}" type="slidenum">
              <a:rPr lang="en-US" smtClean="0"/>
              <a:t>‹#›</a:t>
            </a:fld>
            <a:endParaRPr lang="en-US" dirty="0"/>
          </a:p>
        </p:txBody>
      </p:sp>
    </p:spTree>
    <p:extLst>
      <p:ext uri="{BB962C8B-B14F-4D97-AF65-F5344CB8AC3E}">
        <p14:creationId xmlns:p14="http://schemas.microsoft.com/office/powerpoint/2010/main" val="47461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978421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01E47-92F6-9843-99A4-7CA46FC81BB9}" type="slidenum">
              <a:rPr lang="en-US" smtClean="0"/>
              <a:t>14</a:t>
            </a:fld>
            <a:endParaRPr lang="en-US" dirty="0"/>
          </a:p>
        </p:txBody>
      </p:sp>
    </p:spTree>
    <p:extLst>
      <p:ext uri="{BB962C8B-B14F-4D97-AF65-F5344CB8AC3E}">
        <p14:creationId xmlns:p14="http://schemas.microsoft.com/office/powerpoint/2010/main" val="263034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Sources: https://www.google.com/search?q=coal+fired+generation+sankey+diagram&amp;biw=1366&amp;bih=667&amp;tbm=isch&amp;imgil=atC4EDV9s-ZVWM%253A%253BhLVq9KDBLIFjAM%253Bhttp%25253A%25252F%25252Fwww.bbc.co.uk%25252Fschools%25252Fgcsebitesize%25252Fscience%25252F21c_pre_2011%25252Fenergy%25252Fgeneratingelectricityrev4.shtml&amp;source=iu&amp;pf=m&amp;fir=atC4EDV9s-ZVWM%253A%252ChLVq9KDBLIFjAM%252C_&amp;usg=__g330j4qHoUfxT9EDoXpnyvgK-NU%3D&amp;ved=0CDAQyjdqFQoTCI-A-LDz-8cCFYQqHgodVgAKUw&amp;ei=_Y75Vc-NKITVeNaAqJgF#imgrc=Wohcj0pfReAIuM%3A&amp;usg=__g330j4qHoUfxT9EDoXpnyvgK-NU%3D and https://www.google.com/search?q=sankey+diagram+lighting+LED+CFL&amp;rlz=1C1SKPL_enUS428US493&amp;espv=2&amp;biw=1280&amp;bih=631&amp;tbm=isch&amp;imgil=a3wiUbgC-sUK6M%253A%253B_9XY3WQ8YV0jaM%253Bhttp%25253A%25252F%25252Fwww.myphysics.org.uk%25252Fks4p3hotpot04.htm&amp;source=iu&amp;pf=m&amp;fir=a3wiUbgC-sUK6M%253A%252C_9XY3WQ8YV0jaM%252C_&amp;usg=__SiXR6zljxkLy_T_s8YdJ1ncpO5E%3D&amp;ved=0CCcQyjc&amp;ei=V6doVfzbOIGosQWTg4PYDA#imgrc=W7BJkizBUhht-M%253A%3B_9XY3WQ8YV0jaM%3Bhttp%253A%252F%252Fwww.myphysics.org.uk%252Fsankeylampcomp02.PNG%3Bhttp%253A%252F%252Fwww.myphysics.org.uk%252Fks4p3hotpot04.htm%3B1197%3B306 </a:t>
            </a:r>
          </a:p>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83484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https://www.fueleconomy.gov/feg/atv.shtml and https://www.google.com/search?q=home+energy+leaks+diagrams&amp;rlz=1C1SKPL_enUS428US493&amp;espv=2&amp;biw=1280&amp;bih=631&amp;tbm=isch&amp;imgil=94ELqRUVEc758M%253A%253BNB2ebqTMX89QcM%253Bhttp%25253A%25252F%25252Fabqhomeblog.com%25252Fpost%25252F3337370%25252Fis-your-home-energy-efficient&amp;source=iu&amp;pf=m&amp;fir=94ELqRUVEc758M%253A%252CNB2ebqTMX89QcM%252C_&amp;usg=__Ck-SUXEGjorke0I4CfaS9QdZrVg%3D&amp;ved=0CDMQyjc&amp;ei=w6doVYfJIsTJtQW6n4CoAw#imgrc=bCCK9kK8WE39JM%253A%3BV93AJxcLcuDzEM%3Bhttp%253A%252F%252Fwww.totalenergysavers.org%252Fuploads%252FAir-leak-diagram.jpg%3Bhttp%253A%252F%252Fwww.totalenergysavers.org%252F%3B514%3B376</a:t>
            </a:r>
          </a:p>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25145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Rent/mortgage</a:t>
            </a:r>
            <a:r>
              <a:rPr lang="en-US" sz="1200" kern="1200" baseline="0" dirty="0" smtClean="0">
                <a:solidFill>
                  <a:schemeClr val="tx1"/>
                </a:solidFill>
                <a:effectLst/>
                <a:latin typeface="+mn-lt"/>
                <a:ea typeface="+mn-ea"/>
                <a:cs typeface="+mn-cs"/>
              </a:rPr>
              <a:t> payments often complete with energy bill payments.  Many families lose their homes to evictions and foreclosures as a result.  A 2011 survey found </a:t>
            </a:r>
            <a:r>
              <a:rPr lang="en-US" sz="1200" kern="1200" dirty="0" smtClean="0">
                <a:solidFill>
                  <a:schemeClr val="tx1"/>
                </a:solidFill>
                <a:effectLst/>
                <a:latin typeface="+mn-lt"/>
                <a:ea typeface="+mn-ea"/>
                <a:cs typeface="+mn-cs"/>
              </a:rPr>
              <a:t>that 31 percent skipped a mortgage payment, 14 percent moved in with friends or family, six percent were evicted, and four percent moved into a shelter or were homeless. While four percent reported that they had a mortgage foreclosure in the past five years, three percent reported that they had a foreclosure in the past year.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homeless, costs to the families are</a:t>
            </a:r>
            <a:r>
              <a:rPr lang="en-US" sz="1200" kern="1200" baseline="0" dirty="0" smtClean="0">
                <a:solidFill>
                  <a:schemeClr val="tx1"/>
                </a:solidFill>
                <a:effectLst/>
                <a:latin typeface="+mn-lt"/>
                <a:ea typeface="+mn-ea"/>
                <a:cs typeface="+mn-cs"/>
              </a:rPr>
              <a:t> huge; they are also high for society: costs of shelter ($1,251 to $3,698 per month in D.C.) and the added costs of health care (more than $1,400 per month) are much higher in each month than the average amount of energy assistance is in a year.  This does not count the  added costs to friends and family of those who move in with them.  Chronically homeless people have much shorter life expectancy -- about 30 years less – than average.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301E47-92F6-9843-99A4-7CA46FC81BB9}" type="slidenum">
              <a:rPr lang="en-US" smtClean="0"/>
              <a:t>4</a:t>
            </a:fld>
            <a:endParaRPr lang="en-US" dirty="0"/>
          </a:p>
        </p:txBody>
      </p:sp>
    </p:spTree>
    <p:extLst>
      <p:ext uri="{BB962C8B-B14F-4D97-AF65-F5344CB8AC3E}">
        <p14:creationId xmlns:p14="http://schemas.microsoft.com/office/powerpoint/2010/main" val="2999433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622466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Current policies in Maryland are to assist low-income families with their heating and electricity bills.   In Maryland about 16 percent of households have low enough income to be eligible for assistance; </a:t>
            </a:r>
            <a:r>
              <a:rPr lang="en-US" sz="1200" b="1" kern="1200" dirty="0" smtClean="0">
                <a:solidFill>
                  <a:schemeClr val="tx1"/>
                </a:solidFill>
                <a:effectLst/>
                <a:latin typeface="+mn-lt"/>
                <a:ea typeface="+mn-ea"/>
                <a:cs typeface="+mn-cs"/>
              </a:rPr>
              <a:t>about one-third of the eligible households actually get assistance.  </a:t>
            </a:r>
            <a:r>
              <a:rPr lang="en-US" sz="1200" kern="1200" dirty="0" smtClean="0">
                <a:solidFill>
                  <a:schemeClr val="tx1"/>
                </a:solidFill>
                <a:effectLst/>
                <a:latin typeface="+mn-lt"/>
                <a:ea typeface="+mn-ea"/>
                <a:cs typeface="+mn-cs"/>
              </a:rPr>
              <a:t>There are a variety of reasons for the gap.  For instance, ill-health, lack of mobility, and the difficulty of assembling the needed paperwork for completing an application may present significant hurdles in many cases, along</a:t>
            </a:r>
            <a:r>
              <a:rPr lang="en-US" sz="1200" kern="1200" baseline="0" dirty="0" smtClean="0">
                <a:solidFill>
                  <a:schemeClr val="tx1"/>
                </a:solidFill>
                <a:effectLst/>
                <a:latin typeface="+mn-lt"/>
                <a:ea typeface="+mn-ea"/>
                <a:cs typeface="+mn-cs"/>
              </a:rPr>
              <a:t> with limited aid funds</a:t>
            </a:r>
            <a:r>
              <a:rPr lang="en-US" sz="1200" kern="1200" dirty="0" smtClean="0">
                <a:solidFill>
                  <a:schemeClr val="tx1"/>
                </a:solidFill>
                <a:effectLst/>
                <a:latin typeface="+mn-lt"/>
                <a:ea typeface="+mn-ea"/>
                <a:cs typeface="+mn-cs"/>
              </a:rPr>
              <a:t>.  About 90 percent of those who apply get heating assistance, electricity bill assistance, or both.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also a state program for ensuring that the electricity supply of low-income households does not get cut off.  It is funded by Maryland electricity ratepayers, supplemented by a portion of the proceeds from the sale of carbon dioxide allowances under the Regional Greenhouse Gas Initiative (RGGI), in which Maryland is a participant. Bill payment assistance helps to significantly reduce energy burdens; however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assistance still leaves many families with high energy burdens.  For many households</a:t>
            </a:r>
            <a:r>
              <a:rPr lang="en-US" sz="1200" kern="1200" baseline="0" dirty="0" smtClean="0">
                <a:solidFill>
                  <a:schemeClr val="tx1"/>
                </a:solidFill>
                <a:effectLst/>
                <a:latin typeface="+mn-lt"/>
                <a:ea typeface="+mn-ea"/>
                <a:cs typeface="+mn-cs"/>
              </a:rPr>
              <a:t> burdens remain more than 10 percent of income even after assistance.  </a:t>
            </a:r>
            <a:r>
              <a:rPr lang="en-US" sz="1200" kern="1200" dirty="0" smtClean="0">
                <a:solidFill>
                  <a:schemeClr val="tx1"/>
                </a:solidFill>
                <a:effectLst/>
                <a:latin typeface="+mn-lt"/>
                <a:ea typeface="+mn-ea"/>
                <a:cs typeface="+mn-cs"/>
              </a:rPr>
              <a:t>Six percent or less of gross income is regarded as an affordable energy burden.   The survey of high foreclosures and evictions</a:t>
            </a:r>
            <a:r>
              <a:rPr lang="en-US" sz="1200" kern="1200" baseline="0" dirty="0" smtClean="0">
                <a:solidFill>
                  <a:schemeClr val="tx1"/>
                </a:solidFill>
                <a:effectLst/>
                <a:latin typeface="+mn-lt"/>
                <a:ea typeface="+mn-ea"/>
                <a:cs typeface="+mn-cs"/>
              </a:rPr>
              <a:t> among those who get assistance is strong evidence that serious problems remain even after assistance.   Structural change is needed to ensure bills are affordable.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9301E47-92F6-9843-99A4-7CA46FC81BB9}" type="slidenum">
              <a:rPr lang="en-US" smtClean="0"/>
              <a:t>7</a:t>
            </a:fld>
            <a:endParaRPr lang="en-US" dirty="0"/>
          </a:p>
        </p:txBody>
      </p:sp>
    </p:spTree>
    <p:extLst>
      <p:ext uri="{BB962C8B-B14F-4D97-AF65-F5344CB8AC3E}">
        <p14:creationId xmlns:p14="http://schemas.microsoft.com/office/powerpoint/2010/main" val="462508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Low-income households have generally been excluded from access to solar energy by a variety of barriers.  Megawatt-scale distributed solar is now low enough in cost that dedicated procurement would lower the costs of electricity bill assistance, whatever the number of households and whatever the specifics of the program.</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solar electricity cost calculations in the IEER energy justice report assume that the 30%</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federal investment tax credit will expire at the end of 2016 to be replaced by a 10 percent tax credit for commercial systems, which has no expiry date.  The solar program proposed here is NOT a residential rooftop program but a commercial scale solar energy procurement program similar to community choice aggregation</a:t>
            </a:r>
            <a:r>
              <a:rPr lang="en-US" sz="1200" kern="1200" baseline="0" dirty="0" smtClean="0">
                <a:solidFill>
                  <a:schemeClr val="tx1"/>
                </a:solidFill>
                <a:effectLst/>
                <a:latin typeface="+mn-lt"/>
                <a:ea typeface="+mn-ea"/>
                <a:cs typeface="+mn-cs"/>
              </a:rPr>
              <a:t>, but is specifically </a:t>
            </a:r>
            <a:r>
              <a:rPr lang="en-US" sz="1200" kern="1200" dirty="0" smtClean="0">
                <a:solidFill>
                  <a:schemeClr val="tx1"/>
                </a:solidFill>
                <a:effectLst/>
                <a:latin typeface="+mn-lt"/>
                <a:ea typeface="+mn-ea"/>
                <a:cs typeface="+mn-cs"/>
              </a:rPr>
              <a:t>directed to low-income households.  Rooftop installations would still be available</a:t>
            </a:r>
            <a:r>
              <a:rPr lang="en-US" sz="1200" kern="1200" baseline="0" dirty="0" smtClean="0">
                <a:solidFill>
                  <a:schemeClr val="tx1"/>
                </a:solidFill>
                <a:effectLst/>
                <a:latin typeface="+mn-lt"/>
                <a:ea typeface="+mn-ea"/>
                <a:cs typeface="+mn-cs"/>
              </a:rPr>
              <a:t> to those who want them and qualify for them.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cost of the AEP with solar procurement when fully implemented is likely to be less than the current program, for the </a:t>
            </a:r>
            <a:r>
              <a:rPr lang="en-US" sz="1200" kern="1200" baseline="0" dirty="0" smtClean="0">
                <a:solidFill>
                  <a:schemeClr val="tx1"/>
                </a:solidFill>
                <a:effectLst/>
                <a:latin typeface="+mn-lt"/>
                <a:ea typeface="+mn-ea"/>
                <a:cs typeface="+mn-cs"/>
              </a:rPr>
              <a:t>number of recipients in 2013.  By “fully implemented” we mean that essentially all recipients of assistance would sign up for solar supply when they sign up for assistance.  </a:t>
            </a:r>
            <a:r>
              <a:rPr lang="en-US" sz="1200" kern="1200" dirty="0" smtClean="0">
                <a:solidFill>
                  <a:schemeClr val="tx1"/>
                </a:solidFill>
                <a:effectLst/>
                <a:latin typeface="+mn-lt"/>
                <a:ea typeface="+mn-ea"/>
                <a:cs typeface="+mn-cs"/>
              </a:rPr>
              <a:t>The cost of the AEP with solar, even with a much larger number of recipients, may well be comparable to or even lower than the current program if non-energy benefits are taken into account.  </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Given that solar costs are declining rapidly, there is a strong case for rapid implementation of integrating universal solar access with low-income electric bill payment assistance programs</a:t>
            </a:r>
            <a:r>
              <a:rPr lang="en-US" sz="1200" kern="1200" baseline="0" dirty="0" smtClean="0">
                <a:solidFill>
                  <a:schemeClr val="tx1"/>
                </a:solidFill>
                <a:effectLst/>
                <a:latin typeface="+mn-lt"/>
                <a:ea typeface="+mn-ea"/>
                <a:cs typeface="+mn-cs"/>
              </a:rPr>
              <a:t> even in the absence of an Affordable Energy Program.  </a:t>
            </a:r>
            <a:r>
              <a:rPr lang="en-US" sz="1200" kern="1200" dirty="0" smtClean="0">
                <a:solidFill>
                  <a:schemeClr val="tx1"/>
                </a:solidFill>
                <a:effectLst/>
                <a:latin typeface="+mn-lt"/>
                <a:ea typeface="+mn-ea"/>
                <a:cs typeface="+mn-cs"/>
              </a:rPr>
              <a:t>If solar is built in the neighborhoods</a:t>
            </a:r>
            <a:r>
              <a:rPr lang="en-US" sz="1200" kern="1200" baseline="0" dirty="0" smtClean="0">
                <a:solidFill>
                  <a:schemeClr val="tx1"/>
                </a:solidFill>
                <a:effectLst/>
                <a:latin typeface="+mn-lt"/>
                <a:ea typeface="+mn-ea"/>
                <a:cs typeface="+mn-cs"/>
              </a:rPr>
              <a:t> where assistance recipients live, the program could also create jobs locally.</a:t>
            </a:r>
            <a:endParaRPr lang="en-US" dirty="0" smtClean="0"/>
          </a:p>
        </p:txBody>
      </p:sp>
      <p:sp>
        <p:nvSpPr>
          <p:cNvPr id="4" name="Slide Number Placeholder 3"/>
          <p:cNvSpPr>
            <a:spLocks noGrp="1"/>
          </p:cNvSpPr>
          <p:nvPr>
            <p:ph type="sldNum" sz="quarter" idx="10"/>
          </p:nvPr>
        </p:nvSpPr>
        <p:spPr/>
        <p:txBody>
          <a:bodyPr/>
          <a:lstStyle/>
          <a:p>
            <a:fld id="{09301E47-92F6-9843-99A4-7CA46FC81BB9}" type="slidenum">
              <a:rPr lang="en-US" smtClean="0"/>
              <a:t>8</a:t>
            </a:fld>
            <a:endParaRPr lang="en-US" dirty="0"/>
          </a:p>
        </p:txBody>
      </p:sp>
    </p:spTree>
    <p:extLst>
      <p:ext uri="{BB962C8B-B14F-4D97-AF65-F5344CB8AC3E}">
        <p14:creationId xmlns:p14="http://schemas.microsoft.com/office/powerpoint/2010/main" val="11151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ABB 2009, p. 3 on the web at https://www02.abb.com/db/db0003/db002698.nsf/0/36cc9a21a024dc02c125761d0050b4fa/$file/Toward_a_smarter_grid_Jul+09.pdf   Comments added by Arjun Makhijani</a:t>
            </a:r>
            <a:endParaRPr lang="en-US" dirty="0"/>
          </a:p>
        </p:txBody>
      </p:sp>
      <p:sp>
        <p:nvSpPr>
          <p:cNvPr id="4" name="Slide Number Placeholder 3"/>
          <p:cNvSpPr>
            <a:spLocks noGrp="1"/>
          </p:cNvSpPr>
          <p:nvPr>
            <p:ph type="sldNum" sz="quarter" idx="10"/>
          </p:nvPr>
        </p:nvSpPr>
        <p:spPr/>
        <p:txBody>
          <a:bodyPr/>
          <a:lstStyle/>
          <a:p>
            <a:fld id="{09301E47-92F6-9843-99A4-7CA46FC81BB9}" type="slidenum">
              <a:rPr lang="en-US" smtClean="0"/>
              <a:t>10</a:t>
            </a:fld>
            <a:endParaRPr lang="en-US" dirty="0"/>
          </a:p>
        </p:txBody>
      </p:sp>
    </p:spTree>
    <p:extLst>
      <p:ext uri="{BB962C8B-B14F-4D97-AF65-F5344CB8AC3E}">
        <p14:creationId xmlns:p14="http://schemas.microsoft.com/office/powerpoint/2010/main" val="1375786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report is part of the Renewable Maryland Project, funded by Town Creek Foundation.  Equity is an integral part of the roadmap we are creating to get to emissions-free energy sector by 2050.  </a:t>
            </a:r>
            <a:r>
              <a:rPr lang="en-US" baseline="0" smtClean="0"/>
              <a:t>This work </a:t>
            </a:r>
            <a:r>
              <a:rPr lang="en-US" baseline="0" dirty="0" smtClean="0"/>
              <a:t>joins anti-poverty, dignity, and protection of nature.</a:t>
            </a:r>
            <a:endParaRPr lang="en-US" dirty="0"/>
          </a:p>
        </p:txBody>
      </p:sp>
      <p:sp>
        <p:nvSpPr>
          <p:cNvPr id="4" name="Slide Number Placeholder 3"/>
          <p:cNvSpPr>
            <a:spLocks noGrp="1"/>
          </p:cNvSpPr>
          <p:nvPr>
            <p:ph type="sldNum" sz="quarter" idx="10"/>
          </p:nvPr>
        </p:nvSpPr>
        <p:spPr/>
        <p:txBody>
          <a:bodyPr/>
          <a:lstStyle/>
          <a:p>
            <a:fld id="{09301E47-92F6-9843-99A4-7CA46FC81BB9}" type="slidenum">
              <a:rPr lang="en-US" smtClean="0"/>
              <a:t>13</a:t>
            </a:fld>
            <a:endParaRPr lang="en-US"/>
          </a:p>
        </p:txBody>
      </p:sp>
    </p:spTree>
    <p:extLst>
      <p:ext uri="{BB962C8B-B14F-4D97-AF65-F5344CB8AC3E}">
        <p14:creationId xmlns:p14="http://schemas.microsoft.com/office/powerpoint/2010/main" val="39790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829550" cy="2387600"/>
          </a:xfrm>
        </p:spPr>
        <p:txBody>
          <a:bodyPr anchor="b"/>
          <a:lstStyle>
            <a:lvl1pPr algn="ctr">
              <a:defRPr sz="6000" b="1" i="0">
                <a:solidFill>
                  <a:schemeClr val="bg1"/>
                </a:solidFill>
                <a:latin typeface="Cooper Hewitt Semibold" charset="0"/>
                <a:ea typeface="Cooper Hewitt Semibold" charset="0"/>
                <a:cs typeface="Cooper Hewitt Semibold"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04445"/>
            <a:ext cx="7829550" cy="1655762"/>
          </a:xfrm>
        </p:spPr>
        <p:txBody>
          <a:bodyPr/>
          <a:lstStyle>
            <a:lvl1pPr marL="0" indent="0" algn="ctr">
              <a:buNone/>
              <a:defRPr sz="2400" b="0" i="0">
                <a:solidFill>
                  <a:schemeClr val="bg1"/>
                </a:solidFill>
                <a:latin typeface="Cooper Hewitt Book" charset="0"/>
                <a:ea typeface="Cooper Hewitt Book" charset="0"/>
                <a:cs typeface="Cooper Hewitt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E0F76CC-202B-8741-AE31-0F84C873C373}" type="datetime1">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DA75DC-61C1-DA49-8D98-7649EF1952AB}" type="slidenum">
              <a:rPr lang="en-US" smtClean="0"/>
              <a:t>‹#›</a:t>
            </a:fld>
            <a:endParaRPr lang="en-US" dirty="0"/>
          </a:p>
        </p:txBody>
      </p:sp>
    </p:spTree>
    <p:extLst>
      <p:ext uri="{BB962C8B-B14F-4D97-AF65-F5344CB8AC3E}">
        <p14:creationId xmlns:p14="http://schemas.microsoft.com/office/powerpoint/2010/main" val="8228906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9A94AD-E1D0-0B44-B43A-E30C2A64477B}" type="datetime1">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DA75DC-61C1-DA49-8D98-7649EF1952AB}" type="slidenum">
              <a:rPr lang="en-US" smtClean="0"/>
              <a:t>‹#›</a:t>
            </a:fld>
            <a:endParaRPr lang="en-US" dirty="0"/>
          </a:p>
        </p:txBody>
      </p:sp>
    </p:spTree>
    <p:extLst>
      <p:ext uri="{BB962C8B-B14F-4D97-AF65-F5344CB8AC3E}">
        <p14:creationId xmlns:p14="http://schemas.microsoft.com/office/powerpoint/2010/main" val="26945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grpSp>
        <p:nvGrpSpPr>
          <p:cNvPr id="16" name="Group 15"/>
          <p:cNvGrpSpPr/>
          <p:nvPr userDrawn="1"/>
        </p:nvGrpSpPr>
        <p:grpSpPr>
          <a:xfrm>
            <a:off x="0" y="6444342"/>
            <a:ext cx="9144000" cy="413658"/>
            <a:chOff x="0" y="6444342"/>
            <a:chExt cx="9144000" cy="413658"/>
          </a:xfrm>
        </p:grpSpPr>
        <p:sp>
          <p:nvSpPr>
            <p:cNvPr id="11" name="Rectangle 10"/>
            <p:cNvSpPr/>
            <p:nvPr userDrawn="1"/>
          </p:nvSpPr>
          <p:spPr>
            <a:xfrm>
              <a:off x="0" y="6444342"/>
              <a:ext cx="5733143" cy="413658"/>
            </a:xfrm>
            <a:prstGeom prst="rect">
              <a:avLst/>
            </a:prstGeom>
            <a:solidFill>
              <a:srgbClr val="EB4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573486" y="6444342"/>
              <a:ext cx="3570514" cy="413658"/>
            </a:xfrm>
            <a:prstGeom prst="rect">
              <a:avLst/>
            </a:prstGeom>
            <a:solidFill>
              <a:srgbClr val="223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apezoid 13"/>
            <p:cNvSpPr/>
            <p:nvPr userDrawn="1"/>
          </p:nvSpPr>
          <p:spPr>
            <a:xfrm>
              <a:off x="5326743" y="6444342"/>
              <a:ext cx="449944" cy="413658"/>
            </a:xfrm>
            <a:prstGeom prst="trapezoid">
              <a:avLst/>
            </a:prstGeom>
            <a:solidFill>
              <a:srgbClr val="223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03964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cSld name="1_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7D19D39-BC64-4080-A43F-1A3A3F45232E}" type="datetime1">
              <a:rPr lang="en-US" smtClean="0"/>
              <a:pPr/>
              <a:t>12/1/2015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817FA72-AB5A-48D4-932F-296B85AF6B35}"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7562379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nSpc>
                <a:spcPct val="120000"/>
              </a:lnSpc>
              <a:defRPr sz="4000" b="1" i="0" cap="all" baseline="0">
                <a:solidFill>
                  <a:srgbClr val="FF0000"/>
                </a:solidFill>
                <a:latin typeface="Cooper Hewitt Semibold" charset="0"/>
                <a:ea typeface="Cooper Hewitt Semibold" charset="0"/>
                <a:cs typeface="Cooper Hewitt Semibold"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20000"/>
              </a:lnSpc>
              <a:defRPr b="0" i="0">
                <a:latin typeface="Open Sans Light" charset="0"/>
                <a:ea typeface="Open Sans Light" charset="0"/>
                <a:cs typeface="Open Sans Light" charset="0"/>
              </a:defRPr>
            </a:lvl1pPr>
            <a:lvl2pPr>
              <a:lnSpc>
                <a:spcPct val="120000"/>
              </a:lnSpc>
              <a:defRPr b="0" i="0">
                <a:latin typeface="Open Sans Light" charset="0"/>
                <a:ea typeface="Open Sans Light" charset="0"/>
                <a:cs typeface="Open Sans Light" charset="0"/>
              </a:defRPr>
            </a:lvl2pPr>
            <a:lvl3pPr>
              <a:lnSpc>
                <a:spcPct val="120000"/>
              </a:lnSpc>
              <a:defRPr b="0" i="0">
                <a:latin typeface="Open Sans Light" charset="0"/>
                <a:ea typeface="Open Sans Light" charset="0"/>
                <a:cs typeface="Open Sans Light" charset="0"/>
              </a:defRPr>
            </a:lvl3pPr>
            <a:lvl4pPr>
              <a:lnSpc>
                <a:spcPct val="120000"/>
              </a:lnSpc>
              <a:defRPr b="0" i="0">
                <a:latin typeface="Open Sans Light" charset="0"/>
                <a:ea typeface="Open Sans Light" charset="0"/>
                <a:cs typeface="Open Sans Light" charset="0"/>
              </a:defRPr>
            </a:lvl4pPr>
            <a:lvl5pPr>
              <a:lnSpc>
                <a:spcPct val="120000"/>
              </a:lnSpc>
              <a:defRPr b="0" i="0">
                <a:latin typeface="Open Sans Light" charset="0"/>
                <a:ea typeface="Open Sans Light" charset="0"/>
                <a:cs typeface="Open Sans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4310E7-A6CA-D54B-83D2-F787F4B219DD}" type="datetime1">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DA75DC-61C1-DA49-8D98-7649EF1952AB}" type="slidenum">
              <a:rPr lang="en-US" smtClean="0"/>
              <a:t>‹#›</a:t>
            </a:fld>
            <a:endParaRPr lang="en-US" dirty="0"/>
          </a:p>
        </p:txBody>
      </p:sp>
    </p:spTree>
    <p:extLst>
      <p:ext uri="{BB962C8B-B14F-4D97-AF65-F5344CB8AC3E}">
        <p14:creationId xmlns:p14="http://schemas.microsoft.com/office/powerpoint/2010/main" val="16101207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p:cNvSpPr/>
          <p:nvPr userDrawn="1"/>
        </p:nvSpPr>
        <p:spPr>
          <a:xfrm>
            <a:off x="3425370" y="3940630"/>
            <a:ext cx="5718629" cy="2917370"/>
          </a:xfrm>
          <a:prstGeom prst="rect">
            <a:avLst/>
          </a:prstGeom>
          <a:solidFill>
            <a:srgbClr val="223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05618" y="0"/>
            <a:ext cx="5138381" cy="3940630"/>
          </a:xfrm>
          <a:prstGeom prst="rect">
            <a:avLst/>
          </a:prstGeom>
        </p:spPr>
      </p:pic>
      <p:sp>
        <p:nvSpPr>
          <p:cNvPr id="11" name="Trapezoid 10"/>
          <p:cNvSpPr/>
          <p:nvPr userDrawn="1"/>
        </p:nvSpPr>
        <p:spPr>
          <a:xfrm rot="10800000">
            <a:off x="2576282" y="-1"/>
            <a:ext cx="2708255" cy="6857999"/>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16989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FF0000"/>
                </a:solidFill>
                <a:latin typeface="Cooper Hewitt Semibold" charset="0"/>
                <a:ea typeface="Cooper Hewitt Semibold" charset="0"/>
                <a:cs typeface="Cooper Hewitt Semibold"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lnSpc>
                <a:spcPct val="120000"/>
              </a:lnSpc>
              <a:defRPr b="0" i="0">
                <a:latin typeface="Cooper Hewitt Light" charset="0"/>
                <a:ea typeface="Cooper Hewitt Light" charset="0"/>
                <a:cs typeface="Cooper Hewitt Light" charset="0"/>
              </a:defRPr>
            </a:lvl1pPr>
            <a:lvl2pPr>
              <a:lnSpc>
                <a:spcPct val="120000"/>
              </a:lnSpc>
              <a:defRPr b="0" i="0">
                <a:latin typeface="Cooper Hewitt Light" charset="0"/>
                <a:ea typeface="Cooper Hewitt Light" charset="0"/>
                <a:cs typeface="Cooper Hewitt Light" charset="0"/>
              </a:defRPr>
            </a:lvl2pPr>
            <a:lvl3pPr>
              <a:lnSpc>
                <a:spcPct val="120000"/>
              </a:lnSpc>
              <a:defRPr b="0" i="0">
                <a:latin typeface="Cooper Hewitt Light" charset="0"/>
                <a:ea typeface="Cooper Hewitt Light" charset="0"/>
                <a:cs typeface="Cooper Hewitt Light" charset="0"/>
              </a:defRPr>
            </a:lvl3pPr>
            <a:lvl4pPr>
              <a:lnSpc>
                <a:spcPct val="120000"/>
              </a:lnSpc>
              <a:defRPr b="0" i="0">
                <a:latin typeface="Cooper Hewitt Light" charset="0"/>
                <a:ea typeface="Cooper Hewitt Light" charset="0"/>
                <a:cs typeface="Cooper Hewitt Light" charset="0"/>
              </a:defRPr>
            </a:lvl4pPr>
            <a:lvl5pPr>
              <a:lnSpc>
                <a:spcPct val="120000"/>
              </a:lnSpc>
              <a:defRPr b="0" i="0">
                <a:latin typeface="Cooper Hewitt Light" charset="0"/>
                <a:ea typeface="Cooper Hewitt Light" charset="0"/>
                <a:cs typeface="Cooper Hewitt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lnSpc>
                <a:spcPct val="120000"/>
              </a:lnSpc>
              <a:defRPr b="0" i="0">
                <a:latin typeface="Cooper Hewitt Light" charset="0"/>
                <a:ea typeface="Cooper Hewitt Light" charset="0"/>
                <a:cs typeface="Cooper Hewitt Light" charset="0"/>
              </a:defRPr>
            </a:lvl1pPr>
            <a:lvl2pPr>
              <a:lnSpc>
                <a:spcPct val="120000"/>
              </a:lnSpc>
              <a:defRPr b="0" i="0">
                <a:latin typeface="Cooper Hewitt Light" charset="0"/>
                <a:ea typeface="Cooper Hewitt Light" charset="0"/>
                <a:cs typeface="Cooper Hewitt Light" charset="0"/>
              </a:defRPr>
            </a:lvl2pPr>
            <a:lvl3pPr>
              <a:lnSpc>
                <a:spcPct val="120000"/>
              </a:lnSpc>
              <a:defRPr b="0" i="0">
                <a:latin typeface="Cooper Hewitt Light" charset="0"/>
                <a:ea typeface="Cooper Hewitt Light" charset="0"/>
                <a:cs typeface="Cooper Hewitt Light" charset="0"/>
              </a:defRPr>
            </a:lvl3pPr>
            <a:lvl4pPr>
              <a:lnSpc>
                <a:spcPct val="120000"/>
              </a:lnSpc>
              <a:defRPr b="0" i="0">
                <a:latin typeface="Cooper Hewitt Light" charset="0"/>
                <a:ea typeface="Cooper Hewitt Light" charset="0"/>
                <a:cs typeface="Cooper Hewitt Light" charset="0"/>
              </a:defRPr>
            </a:lvl4pPr>
            <a:lvl5pPr>
              <a:lnSpc>
                <a:spcPct val="120000"/>
              </a:lnSpc>
              <a:defRPr b="0" i="0">
                <a:latin typeface="Cooper Hewitt Light" charset="0"/>
                <a:ea typeface="Cooper Hewitt Light" charset="0"/>
                <a:cs typeface="Cooper Hewitt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F1ECC048-E830-604B-960F-B8CE175B25E8}" type="datetime1">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DA75DC-61C1-DA49-8D98-7649EF1952AB}" type="slidenum">
              <a:rPr lang="en-US" smtClean="0"/>
              <a:t>‹#›</a:t>
            </a:fld>
            <a:endParaRPr lang="en-US" dirty="0"/>
          </a:p>
        </p:txBody>
      </p:sp>
    </p:spTree>
    <p:extLst>
      <p:ext uri="{BB962C8B-B14F-4D97-AF65-F5344CB8AC3E}">
        <p14:creationId xmlns:p14="http://schemas.microsoft.com/office/powerpoint/2010/main" val="6317045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88E40C-6230-7642-BADA-61419C1A8307}" type="datetime1">
              <a:rPr lang="en-US" smtClean="0"/>
              <a:t>12/1/2015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DA75DC-61C1-DA49-8D98-7649EF1952AB}" type="slidenum">
              <a:rPr lang="en-US" smtClean="0"/>
              <a:t>‹#›</a:t>
            </a:fld>
            <a:endParaRPr lang="en-US" dirty="0"/>
          </a:p>
        </p:txBody>
      </p:sp>
    </p:spTree>
    <p:extLst>
      <p:ext uri="{BB962C8B-B14F-4D97-AF65-F5344CB8AC3E}">
        <p14:creationId xmlns:p14="http://schemas.microsoft.com/office/powerpoint/2010/main" val="49877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4FD2FB-4155-EA4C-A037-BE88227DF742}" type="datetime1">
              <a:rPr lang="en-US" smtClean="0"/>
              <a:t>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DA75DC-61C1-DA49-8D98-7649EF1952AB}" type="slidenum">
              <a:rPr lang="en-US" smtClean="0"/>
              <a:t>‹#›</a:t>
            </a:fld>
            <a:endParaRPr lang="en-US" dirty="0"/>
          </a:p>
        </p:txBody>
      </p:sp>
    </p:spTree>
    <p:extLst>
      <p:ext uri="{BB962C8B-B14F-4D97-AF65-F5344CB8AC3E}">
        <p14:creationId xmlns:p14="http://schemas.microsoft.com/office/powerpoint/2010/main" val="125517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002970"/>
            <a:ext cx="9173029" cy="3711076"/>
          </a:xfrm>
          <a:prstGeom prst="rect">
            <a:avLst/>
          </a:prstGeom>
        </p:spPr>
      </p:pic>
      <p:sp>
        <p:nvSpPr>
          <p:cNvPr id="8" name="Rectangle 7"/>
          <p:cNvSpPr/>
          <p:nvPr userDrawn="1"/>
        </p:nvSpPr>
        <p:spPr>
          <a:xfrm>
            <a:off x="3425371" y="2002970"/>
            <a:ext cx="5718629" cy="3711076"/>
          </a:xfrm>
          <a:prstGeom prst="rect">
            <a:avLst/>
          </a:prstGeom>
          <a:solidFill>
            <a:srgbClr val="2232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197" y="2005977"/>
            <a:ext cx="5564533" cy="3708069"/>
          </a:xfrm>
          <a:prstGeom prst="rect">
            <a:avLst/>
          </a:prstGeom>
        </p:spPr>
      </p:pic>
      <p:sp>
        <p:nvSpPr>
          <p:cNvPr id="11" name="Trapezoid 10"/>
          <p:cNvSpPr/>
          <p:nvPr userDrawn="1"/>
        </p:nvSpPr>
        <p:spPr>
          <a:xfrm rot="10800000">
            <a:off x="275770" y="2002970"/>
            <a:ext cx="824600" cy="3711076"/>
          </a:xfrm>
          <a:prstGeom prst="trapezoid">
            <a:avLst/>
          </a:prstGeom>
          <a:solidFill>
            <a:srgbClr val="EB4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2002970"/>
            <a:ext cx="868145" cy="3711076"/>
          </a:xfrm>
          <a:prstGeom prst="rect">
            <a:avLst/>
          </a:prstGeom>
          <a:solidFill>
            <a:srgbClr val="EB4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apezoid 9"/>
          <p:cNvSpPr/>
          <p:nvPr userDrawn="1"/>
        </p:nvSpPr>
        <p:spPr>
          <a:xfrm>
            <a:off x="5264610" y="2002970"/>
            <a:ext cx="2670628" cy="3711076"/>
          </a:xfrm>
          <a:prstGeom prst="trapezoid">
            <a:avLst/>
          </a:prstGeom>
          <a:solidFill>
            <a:srgbClr val="223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487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A77B30-ADE7-1745-9E63-78298B869834}" type="datetime1">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DA75DC-61C1-DA49-8D98-7649EF1952AB}" type="slidenum">
              <a:rPr lang="en-US" smtClean="0"/>
              <a:t>‹#›</a:t>
            </a:fld>
            <a:endParaRPr lang="en-US" dirty="0"/>
          </a:p>
        </p:txBody>
      </p:sp>
    </p:spTree>
    <p:extLst>
      <p:ext uri="{BB962C8B-B14F-4D97-AF65-F5344CB8AC3E}">
        <p14:creationId xmlns:p14="http://schemas.microsoft.com/office/powerpoint/2010/main" val="32725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CED96-6474-7A4C-947B-BFDCA4CE8D28}" type="datetime1">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DA75DC-61C1-DA49-8D98-7649EF1952AB}" type="slidenum">
              <a:rPr lang="en-US" smtClean="0"/>
              <a:t>‹#›</a:t>
            </a:fld>
            <a:endParaRPr lang="en-US" dirty="0"/>
          </a:p>
        </p:txBody>
      </p:sp>
    </p:spTree>
    <p:extLst>
      <p:ext uri="{BB962C8B-B14F-4D97-AF65-F5344CB8AC3E}">
        <p14:creationId xmlns:p14="http://schemas.microsoft.com/office/powerpoint/2010/main" val="157227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51022-8938-814C-B5C0-E0EE22D7758F}" type="datetime1">
              <a:rPr lang="en-US" smtClean="0"/>
              <a:t>12/1/2015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A75DC-61C1-DA49-8D98-7649EF1952AB}" type="slidenum">
              <a:rPr lang="en-US" smtClean="0"/>
              <a:t>‹#›</a:t>
            </a:fld>
            <a:endParaRPr lang="en-US" dirty="0"/>
          </a:p>
        </p:txBody>
      </p:sp>
    </p:spTree>
    <p:extLst>
      <p:ext uri="{BB962C8B-B14F-4D97-AF65-F5344CB8AC3E}">
        <p14:creationId xmlns:p14="http://schemas.microsoft.com/office/powerpoint/2010/main" val="14698344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eer.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arjun@ieer.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www.ieer.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ieer.org/resource/energy-issues/energy-justice-marylands-residenti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371600" y="2743201"/>
            <a:ext cx="7123113" cy="1295400"/>
          </a:xfrm>
        </p:spPr>
        <p:txBody>
          <a:bodyPr>
            <a:noAutofit/>
          </a:bodyPr>
          <a:lstStyle/>
          <a:p>
            <a:pPr algn="ctr"/>
            <a:r>
              <a:rPr lang="en-US" dirty="0" smtClean="0"/>
              <a:t>Prepared for</a:t>
            </a:r>
          </a:p>
          <a:p>
            <a:pPr algn="ctr"/>
            <a:r>
              <a:rPr lang="en-US" dirty="0" smtClean="0"/>
              <a:t>a webinar </a:t>
            </a:r>
            <a:endParaRPr lang="en-US" dirty="0"/>
          </a:p>
          <a:p>
            <a:pPr algn="ctr">
              <a:spcBef>
                <a:spcPts val="0"/>
              </a:spcBef>
            </a:pPr>
            <a:endParaRPr lang="en-US" sz="1800" dirty="0" smtClean="0"/>
          </a:p>
          <a:p>
            <a:pPr algn="ctr">
              <a:spcBef>
                <a:spcPts val="0"/>
              </a:spcBef>
            </a:pPr>
            <a:r>
              <a:rPr lang="en-US" sz="1800" dirty="0" smtClean="0"/>
              <a:t>Arjun Makhijani, Ph.D.,</a:t>
            </a:r>
          </a:p>
          <a:p>
            <a:pPr algn="ctr">
              <a:spcBef>
                <a:spcPts val="0"/>
              </a:spcBef>
            </a:pPr>
            <a:r>
              <a:rPr lang="en-US" sz="1800" dirty="0" smtClean="0"/>
              <a:t>President, Institute for Energy and Environmental Research</a:t>
            </a:r>
          </a:p>
          <a:p>
            <a:pPr algn="ctr">
              <a:spcBef>
                <a:spcPts val="0"/>
              </a:spcBef>
            </a:pPr>
            <a:r>
              <a:rPr lang="en-US" sz="1800" dirty="0" smtClean="0"/>
              <a:t>December 1, 2015</a:t>
            </a:r>
          </a:p>
          <a:p>
            <a:pPr algn="ctr">
              <a:spcBef>
                <a:spcPts val="0"/>
              </a:spcBef>
            </a:pPr>
            <a:r>
              <a:rPr lang="en-US" sz="1800" dirty="0" smtClean="0">
                <a:hlinkClick r:id="rId3"/>
              </a:rPr>
              <a:t>www.ieer.org</a:t>
            </a:r>
            <a:endParaRPr lang="en-US" sz="1800" dirty="0" smtClean="0"/>
          </a:p>
          <a:p>
            <a:pPr algn="ctr">
              <a:spcBef>
                <a:spcPts val="0"/>
              </a:spcBef>
            </a:pPr>
            <a:r>
              <a:rPr lang="en-US" sz="1800" dirty="0" smtClean="0">
                <a:hlinkClick r:id="rId4"/>
              </a:rPr>
              <a:t>arjun@ieer.org</a:t>
            </a:r>
            <a:endParaRPr lang="en-US" sz="1800" dirty="0" smtClean="0"/>
          </a:p>
          <a:p>
            <a:pPr algn="ctr">
              <a:spcBef>
                <a:spcPts val="0"/>
              </a:spcBef>
            </a:pPr>
            <a:endParaRPr lang="en-US" dirty="0"/>
          </a:p>
        </p:txBody>
      </p:sp>
      <p:sp>
        <p:nvSpPr>
          <p:cNvPr id="2" name="Title 1"/>
          <p:cNvSpPr>
            <a:spLocks noGrp="1"/>
          </p:cNvSpPr>
          <p:nvPr>
            <p:ph type="title"/>
          </p:nvPr>
        </p:nvSpPr>
        <p:spPr/>
        <p:txBody>
          <a:bodyPr>
            <a:noAutofit/>
          </a:bodyPr>
          <a:lstStyle/>
          <a:p>
            <a:r>
              <a:rPr lang="en-US" sz="3200" dirty="0" smtClean="0"/>
              <a:t>Energy Justice Issues relating to the Grid of the Future</a:t>
            </a:r>
            <a:endParaRPr lang="en-US" sz="3200" dirty="0"/>
          </a:p>
        </p:txBody>
      </p:sp>
      <p:sp>
        <p:nvSpPr>
          <p:cNvPr id="4" name="Title 1"/>
          <p:cNvSpPr txBox="1">
            <a:spLocks/>
          </p:cNvSpPr>
          <p:nvPr/>
        </p:nvSpPr>
        <p:spPr>
          <a:xfrm>
            <a:off x="0" y="6019800"/>
            <a:ext cx="2209800" cy="6858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endParaRPr lang="en-US" sz="1200" cap="none" dirty="0">
              <a:latin typeface="+mn-lt"/>
            </a:endParaRPr>
          </a:p>
        </p:txBody>
      </p:sp>
      <p:sp>
        <p:nvSpPr>
          <p:cNvPr id="5" name="Subtitle 2"/>
          <p:cNvSpPr txBox="1">
            <a:spLocks/>
          </p:cNvSpPr>
          <p:nvPr/>
        </p:nvSpPr>
        <p:spPr>
          <a:xfrm>
            <a:off x="1676400" y="4419600"/>
            <a:ext cx="6705600" cy="8382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517154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Current and smart grid characteristics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5489474"/>
              </p:ext>
            </p:extLst>
          </p:nvPr>
        </p:nvGraphicFramePr>
        <p:xfrm>
          <a:off x="628649" y="1690687"/>
          <a:ext cx="7886702" cy="4592418"/>
        </p:xfrm>
        <a:graphic>
          <a:graphicData uri="http://schemas.openxmlformats.org/drawingml/2006/table">
            <a:tbl>
              <a:tblPr>
                <a:tableStyleId>{5C22544A-7EE6-4342-B048-85BDC9FD1C3A}</a:tableStyleId>
              </a:tblPr>
              <a:tblGrid>
                <a:gridCol w="2016580"/>
                <a:gridCol w="1502228"/>
                <a:gridCol w="2106386"/>
                <a:gridCol w="2261508"/>
              </a:tblGrid>
              <a:tr h="540483">
                <a:tc>
                  <a:txBody>
                    <a:bodyPr/>
                    <a:lstStyle/>
                    <a:p>
                      <a:pPr algn="l" fontAlgn="t"/>
                      <a:r>
                        <a:rPr lang="en-US" sz="2200" u="none" strike="noStrike" dirty="0">
                          <a:effectLst/>
                        </a:rPr>
                        <a:t> </a:t>
                      </a:r>
                      <a:endParaRPr lang="en-US" sz="22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en-US" sz="2200" u="none" strike="noStrike" dirty="0">
                          <a:effectLst/>
                        </a:rPr>
                        <a:t>Current Grid</a:t>
                      </a:r>
                      <a:endParaRPr lang="en-US" sz="2200" b="0" i="0" u="none" strike="noStrike" dirty="0">
                        <a:solidFill>
                          <a:srgbClr val="003366"/>
                        </a:solidFill>
                        <a:effectLst/>
                        <a:latin typeface="Arial" panose="020B0604020202020204" pitchFamily="34" charset="0"/>
                      </a:endParaRPr>
                    </a:p>
                  </a:txBody>
                  <a:tcPr marL="9525" marR="9525" marT="9525" marB="0"/>
                </a:tc>
                <a:tc>
                  <a:txBody>
                    <a:bodyPr/>
                    <a:lstStyle/>
                    <a:p>
                      <a:pPr algn="ctr" fontAlgn="t"/>
                      <a:r>
                        <a:rPr lang="en-US" sz="2200" u="none" strike="noStrike" dirty="0">
                          <a:effectLst/>
                        </a:rPr>
                        <a:t>Smart Grid</a:t>
                      </a:r>
                      <a:endParaRPr lang="en-US" sz="2200" b="0" i="0" u="none" strike="noStrike" dirty="0">
                        <a:solidFill>
                          <a:srgbClr val="003366"/>
                        </a:solidFill>
                        <a:effectLst/>
                        <a:latin typeface="Arial" panose="020B0604020202020204" pitchFamily="34" charset="0"/>
                      </a:endParaRPr>
                    </a:p>
                  </a:txBody>
                  <a:tcPr marL="9525" marR="9525" marT="9525" marB="0"/>
                </a:tc>
                <a:tc>
                  <a:txBody>
                    <a:bodyPr/>
                    <a:lstStyle/>
                    <a:p>
                      <a:pPr algn="ctr" fontAlgn="t"/>
                      <a:r>
                        <a:rPr lang="en-US" sz="2200" u="none" strike="noStrike" dirty="0">
                          <a:effectLst/>
                        </a:rPr>
                        <a:t>Comments</a:t>
                      </a:r>
                      <a:endParaRPr lang="en-US" sz="2200" b="0" i="0" u="none" strike="noStrike" dirty="0">
                        <a:solidFill>
                          <a:srgbClr val="000000"/>
                        </a:solidFill>
                        <a:effectLst/>
                        <a:latin typeface="Arial" panose="020B0604020202020204" pitchFamily="34" charset="0"/>
                      </a:endParaRPr>
                    </a:p>
                  </a:txBody>
                  <a:tcPr marL="9525" marR="9525" marT="9525" marB="0"/>
                </a:tc>
              </a:tr>
              <a:tr h="1297157">
                <a:tc>
                  <a:txBody>
                    <a:bodyPr/>
                    <a:lstStyle/>
                    <a:p>
                      <a:pPr algn="l" fontAlgn="t"/>
                      <a:r>
                        <a:rPr lang="en-US" sz="2200" u="none" strike="noStrike" dirty="0">
                          <a:effectLst/>
                        </a:rPr>
                        <a:t>Communications</a:t>
                      </a:r>
                      <a:endParaRPr lang="en-US" sz="2200" b="0" i="0" u="none" strike="noStrike" dirty="0">
                        <a:solidFill>
                          <a:srgbClr val="333333"/>
                        </a:solidFill>
                        <a:effectLst/>
                        <a:latin typeface="Arial" panose="020B0604020202020204" pitchFamily="34" charset="0"/>
                      </a:endParaRPr>
                    </a:p>
                  </a:txBody>
                  <a:tcPr marL="9525" marR="9525" marT="9525" marB="0"/>
                </a:tc>
                <a:tc>
                  <a:txBody>
                    <a:bodyPr/>
                    <a:lstStyle/>
                    <a:p>
                      <a:pPr algn="l" fontAlgn="t"/>
                      <a:r>
                        <a:rPr lang="en-US" sz="2200" u="none" strike="noStrike">
                          <a:effectLst/>
                        </a:rPr>
                        <a:t>None or one-way; typically not real-time</a:t>
                      </a:r>
                      <a:endParaRPr lang="en-US" sz="2200" b="0" i="0" u="none" strike="noStrike">
                        <a:solidFill>
                          <a:srgbClr val="333333"/>
                        </a:solidFill>
                        <a:effectLst/>
                        <a:latin typeface="Arial" panose="020B0604020202020204" pitchFamily="34" charset="0"/>
                      </a:endParaRPr>
                    </a:p>
                  </a:txBody>
                  <a:tcPr marL="9525" marR="9525" marT="9525" marB="0"/>
                </a:tc>
                <a:tc>
                  <a:txBody>
                    <a:bodyPr/>
                    <a:lstStyle/>
                    <a:p>
                      <a:pPr algn="l" fontAlgn="t"/>
                      <a:r>
                        <a:rPr lang="en-US" sz="2200" u="none" strike="noStrike" dirty="0">
                          <a:effectLst/>
                        </a:rPr>
                        <a:t>Two-way, real-time</a:t>
                      </a:r>
                      <a:endParaRPr lang="en-US" sz="2200" b="0" i="0" u="none" strike="noStrike" dirty="0">
                        <a:solidFill>
                          <a:srgbClr val="333333"/>
                        </a:solidFill>
                        <a:effectLst/>
                        <a:latin typeface="Arial" panose="020B0604020202020204" pitchFamily="34" charset="0"/>
                      </a:endParaRPr>
                    </a:p>
                  </a:txBody>
                  <a:tcPr marL="9525" marR="9525" marT="9525" marB="0"/>
                </a:tc>
                <a:tc>
                  <a:txBody>
                    <a:bodyPr/>
                    <a:lstStyle/>
                    <a:p>
                      <a:pPr algn="l" fontAlgn="t"/>
                      <a:r>
                        <a:rPr lang="en-US" sz="2200" u="none" strike="noStrike" dirty="0">
                          <a:effectLst/>
                        </a:rPr>
                        <a:t>Customer needs smart devices and real-time information</a:t>
                      </a:r>
                      <a:endParaRPr lang="en-US" sz="2200" b="0" i="0" u="none" strike="noStrike" dirty="0">
                        <a:solidFill>
                          <a:srgbClr val="000000"/>
                        </a:solidFill>
                        <a:effectLst/>
                        <a:latin typeface="Arial" panose="020B0604020202020204" pitchFamily="34" charset="0"/>
                      </a:endParaRPr>
                    </a:p>
                  </a:txBody>
                  <a:tcPr marL="9525" marR="9525" marT="9525" marB="0"/>
                </a:tc>
              </a:tr>
              <a:tr h="540483">
                <a:tc>
                  <a:txBody>
                    <a:bodyPr/>
                    <a:lstStyle/>
                    <a:p>
                      <a:pPr algn="l" fontAlgn="t"/>
                      <a:r>
                        <a:rPr lang="en-US" sz="2200" u="none" strike="noStrike" dirty="0">
                          <a:effectLst/>
                        </a:rPr>
                        <a:t>Customer interaction</a:t>
                      </a:r>
                      <a:endParaRPr lang="en-US" sz="2200" b="0" i="0" u="none" strike="noStrike" dirty="0">
                        <a:solidFill>
                          <a:srgbClr val="333333"/>
                        </a:solidFill>
                        <a:effectLst/>
                        <a:latin typeface="Arial" panose="020B0604020202020204" pitchFamily="34" charset="0"/>
                      </a:endParaRPr>
                    </a:p>
                  </a:txBody>
                  <a:tcPr marL="9525" marR="9525" marT="9525" marB="0"/>
                </a:tc>
                <a:tc>
                  <a:txBody>
                    <a:bodyPr/>
                    <a:lstStyle/>
                    <a:p>
                      <a:pPr algn="l" fontAlgn="t"/>
                      <a:r>
                        <a:rPr lang="en-US" sz="2200" u="none" strike="noStrike" dirty="0">
                          <a:effectLst/>
                        </a:rPr>
                        <a:t>Limited</a:t>
                      </a:r>
                      <a:endParaRPr lang="en-US" sz="2200" b="0" i="0" u="none" strike="noStrike" dirty="0">
                        <a:solidFill>
                          <a:srgbClr val="333333"/>
                        </a:solidFill>
                        <a:effectLst/>
                        <a:latin typeface="Arial" panose="020B0604020202020204" pitchFamily="34" charset="0"/>
                      </a:endParaRPr>
                    </a:p>
                  </a:txBody>
                  <a:tcPr marL="9525" marR="9525" marT="9525" marB="0"/>
                </a:tc>
                <a:tc>
                  <a:txBody>
                    <a:bodyPr/>
                    <a:lstStyle/>
                    <a:p>
                      <a:pPr algn="l" fontAlgn="t"/>
                      <a:r>
                        <a:rPr lang="en-US" sz="2200" u="none" strike="noStrike" dirty="0">
                          <a:effectLst/>
                        </a:rPr>
                        <a:t>Extensive</a:t>
                      </a:r>
                      <a:endParaRPr lang="en-US" sz="2200" b="0" i="0" u="none" strike="noStrike" dirty="0">
                        <a:solidFill>
                          <a:srgbClr val="333333"/>
                        </a:solidFill>
                        <a:effectLst/>
                        <a:latin typeface="Arial" panose="020B0604020202020204" pitchFamily="34" charset="0"/>
                      </a:endParaRPr>
                    </a:p>
                  </a:txBody>
                  <a:tcPr marL="9525" marR="9525" marT="9525" marB="0"/>
                </a:tc>
                <a:tc>
                  <a:txBody>
                    <a:bodyPr/>
                    <a:lstStyle/>
                    <a:p>
                      <a:pPr algn="l" fontAlgn="b"/>
                      <a:r>
                        <a:rPr lang="en-US" sz="2200" u="none" strike="noStrike" dirty="0">
                          <a:effectLst/>
                        </a:rPr>
                        <a:t> </a:t>
                      </a:r>
                      <a:endParaRPr lang="en-US" sz="2200" b="0" i="0" u="none" strike="noStrike" dirty="0">
                        <a:solidFill>
                          <a:srgbClr val="000000"/>
                        </a:solidFill>
                        <a:effectLst/>
                        <a:latin typeface="Calibri" panose="020F0502020204030204" pitchFamily="34" charset="0"/>
                      </a:endParaRPr>
                    </a:p>
                  </a:txBody>
                  <a:tcPr marL="9525" marR="9525" marT="9525" marB="0" anchor="b"/>
                </a:tc>
              </a:tr>
              <a:tr h="1972760">
                <a:tc>
                  <a:txBody>
                    <a:bodyPr/>
                    <a:lstStyle/>
                    <a:p>
                      <a:pPr algn="l" fontAlgn="t"/>
                      <a:r>
                        <a:rPr lang="en-US" sz="2200" u="none" strike="noStrike" dirty="0" smtClean="0">
                          <a:effectLst/>
                        </a:rPr>
                        <a:t>Metering</a:t>
                      </a:r>
                      <a:endParaRPr lang="en-US" sz="2200" b="0" i="0" u="none" strike="noStrike" dirty="0">
                        <a:solidFill>
                          <a:srgbClr val="333333"/>
                        </a:solidFill>
                        <a:effectLst/>
                        <a:latin typeface="Arial" panose="020B0604020202020204" pitchFamily="34" charset="0"/>
                      </a:endParaRPr>
                    </a:p>
                  </a:txBody>
                  <a:tcPr marL="9525" marR="9525" marT="9525" marB="0"/>
                </a:tc>
                <a:tc>
                  <a:txBody>
                    <a:bodyPr/>
                    <a:lstStyle/>
                    <a:p>
                      <a:pPr algn="l" fontAlgn="t"/>
                      <a:r>
                        <a:rPr lang="en-US" sz="2200" u="none" strike="noStrike" dirty="0" smtClean="0">
                          <a:effectLst/>
                        </a:rPr>
                        <a:t>Electro-mechanical</a:t>
                      </a:r>
                      <a:endParaRPr lang="en-US" sz="2200" b="0" i="0" u="none" strike="noStrike" dirty="0">
                        <a:solidFill>
                          <a:srgbClr val="333333"/>
                        </a:solidFill>
                        <a:effectLst/>
                        <a:latin typeface="Arial" panose="020B0604020202020204" pitchFamily="34" charset="0"/>
                      </a:endParaRPr>
                    </a:p>
                  </a:txBody>
                  <a:tcPr marL="9525" marR="9525" marT="9525" marB="0"/>
                </a:tc>
                <a:tc>
                  <a:txBody>
                    <a:bodyPr/>
                    <a:lstStyle/>
                    <a:p>
                      <a:pPr algn="l" fontAlgn="t"/>
                      <a:r>
                        <a:rPr lang="en-US" sz="2200" u="none" strike="noStrike" dirty="0" smtClean="0">
                          <a:effectLst/>
                        </a:rPr>
                        <a:t>Digital </a:t>
                      </a:r>
                      <a:r>
                        <a:rPr lang="en-US" sz="2200" u="none" strike="noStrike" dirty="0">
                          <a:effectLst/>
                        </a:rPr>
                        <a:t>(enabling real-time pricing and net metering)</a:t>
                      </a:r>
                      <a:endParaRPr lang="en-US" sz="2200" b="0" i="0" u="none" strike="noStrike" dirty="0">
                        <a:solidFill>
                          <a:srgbClr val="333333"/>
                        </a:solidFill>
                        <a:effectLst/>
                        <a:latin typeface="Arial" panose="020B0604020202020204" pitchFamily="34" charset="0"/>
                      </a:endParaRPr>
                    </a:p>
                  </a:txBody>
                  <a:tcPr marL="9525" marR="9525" marT="9525" marB="0"/>
                </a:tc>
                <a:tc>
                  <a:txBody>
                    <a:bodyPr/>
                    <a:lstStyle/>
                    <a:p>
                      <a:pPr algn="l" fontAlgn="t"/>
                      <a:r>
                        <a:rPr lang="en-US" sz="2200" u="none" strike="noStrike" dirty="0">
                          <a:effectLst/>
                        </a:rPr>
                        <a:t>Affordable bills will require real time control of consumption and </a:t>
                      </a:r>
                      <a:r>
                        <a:rPr lang="en-US" sz="2200" u="none" strike="noStrike" dirty="0" smtClean="0">
                          <a:effectLst/>
                        </a:rPr>
                        <a:t>ownership of </a:t>
                      </a:r>
                      <a:r>
                        <a:rPr lang="en-US" sz="2200" u="none" strike="noStrike" dirty="0">
                          <a:effectLst/>
                        </a:rPr>
                        <a:t>energy production</a:t>
                      </a:r>
                      <a:endParaRPr lang="en-US" sz="2200" b="0" i="0" u="none" strike="noStrike" dirty="0">
                        <a:solidFill>
                          <a:srgbClr val="000000"/>
                        </a:solidFill>
                        <a:effectLst/>
                        <a:latin typeface="Arial" panose="020B0604020202020204" pitchFamily="34" charset="0"/>
                      </a:endParaRPr>
                    </a:p>
                  </a:txBody>
                  <a:tcPr marL="9525" marR="9525" marT="9525" marB="0"/>
                </a:tc>
              </a:tr>
            </a:tbl>
          </a:graphicData>
        </a:graphic>
      </p:graphicFrame>
      <p:sp>
        <p:nvSpPr>
          <p:cNvPr id="4" name="Slide Number Placeholder 3"/>
          <p:cNvSpPr>
            <a:spLocks noGrp="1"/>
          </p:cNvSpPr>
          <p:nvPr>
            <p:ph type="sldNum" sz="quarter" idx="12"/>
          </p:nvPr>
        </p:nvSpPr>
        <p:spPr/>
        <p:txBody>
          <a:bodyPr/>
          <a:lstStyle/>
          <a:p>
            <a:fld id="{93DA75DC-61C1-DA49-8D98-7649EF1952AB}" type="slidenum">
              <a:rPr lang="en-US" smtClean="0"/>
              <a:t>10</a:t>
            </a:fld>
            <a:endParaRPr lang="en-US" dirty="0"/>
          </a:p>
        </p:txBody>
      </p:sp>
    </p:spTree>
    <p:extLst>
      <p:ext uri="{BB962C8B-B14F-4D97-AF65-F5344CB8AC3E}">
        <p14:creationId xmlns:p14="http://schemas.microsoft.com/office/powerpoint/2010/main" val="847688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Revenue streams/bill reduction potential</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Generate solar energy</a:t>
            </a:r>
          </a:p>
          <a:p>
            <a:r>
              <a:rPr lang="en-US" dirty="0" smtClean="0"/>
              <a:t>Increase efficiency</a:t>
            </a:r>
          </a:p>
          <a:p>
            <a:r>
              <a:rPr lang="en-US" dirty="0" smtClean="0"/>
              <a:t>Participate in demand response</a:t>
            </a:r>
          </a:p>
          <a:p>
            <a:r>
              <a:rPr lang="en-US" dirty="0" smtClean="0"/>
              <a:t>Control consumption to minimize bills</a:t>
            </a:r>
          </a:p>
          <a:p>
            <a:r>
              <a:rPr lang="en-US" dirty="0" smtClean="0"/>
              <a:t>Transition to electric vehicles (low-maintenance and low fuel cost)</a:t>
            </a:r>
          </a:p>
          <a:p>
            <a:r>
              <a:rPr lang="en-US" dirty="0" smtClean="0"/>
              <a:t>Provide services to the grid, including via V2G and local storage ownership</a:t>
            </a:r>
            <a:endParaRPr lang="en-US" dirty="0"/>
          </a:p>
        </p:txBody>
      </p:sp>
      <p:sp>
        <p:nvSpPr>
          <p:cNvPr id="4" name="Slide Number Placeholder 3"/>
          <p:cNvSpPr>
            <a:spLocks noGrp="1"/>
          </p:cNvSpPr>
          <p:nvPr>
            <p:ph type="sldNum" sz="quarter" idx="12"/>
          </p:nvPr>
        </p:nvSpPr>
        <p:spPr/>
        <p:txBody>
          <a:bodyPr/>
          <a:lstStyle/>
          <a:p>
            <a:fld id="{93DA75DC-61C1-DA49-8D98-7649EF1952AB}" type="slidenum">
              <a:rPr lang="en-US" smtClean="0"/>
              <a:t>11</a:t>
            </a:fld>
            <a:endParaRPr lang="en-US" dirty="0"/>
          </a:p>
        </p:txBody>
      </p:sp>
      <p:pic>
        <p:nvPicPr>
          <p:cNvPr id="6" name="Content Placeholder 8" descr="EPRI Smart Grid Network_2010 sent by Rick Moore.jpg"/>
          <p:cNvPicPr>
            <a:picLocks noGrp="1" noChangeAspect="1"/>
          </p:cNvPicPr>
          <p:nvPr>
            <p:ph sz="half" idx="2"/>
          </p:nvPr>
        </p:nvPicPr>
        <p:blipFill>
          <a:blip r:embed="rId2" cstate="print"/>
          <a:stretch>
            <a:fillRect/>
          </a:stretch>
        </p:blipFill>
        <p:spPr>
          <a:xfrm>
            <a:off x="4629150" y="1975757"/>
            <a:ext cx="4514850" cy="3608614"/>
          </a:xfrm>
          <a:prstGeom prst="rect">
            <a:avLst/>
          </a:prstGeom>
        </p:spPr>
      </p:pic>
    </p:spTree>
    <p:extLst>
      <p:ext uri="{BB962C8B-B14F-4D97-AF65-F5344CB8AC3E}">
        <p14:creationId xmlns:p14="http://schemas.microsoft.com/office/powerpoint/2010/main" val="1049327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JUSTICE AND </a:t>
            </a:r>
            <a:r>
              <a:rPr lang="en-US" dirty="0" err="1" smtClean="0"/>
              <a:t>gOTF</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Universal solar access and universal internet access</a:t>
            </a:r>
          </a:p>
          <a:p>
            <a:r>
              <a:rPr lang="en-US" dirty="0"/>
              <a:t>Once Affordable Energy Program in place, assistance can be in the form of </a:t>
            </a:r>
            <a:r>
              <a:rPr lang="en-US" dirty="0" smtClean="0"/>
              <a:t>investment: smart </a:t>
            </a:r>
            <a:r>
              <a:rPr lang="en-US" dirty="0"/>
              <a:t>appliances + smart devices (tablets, phones, etc.) to optimize bills</a:t>
            </a:r>
          </a:p>
          <a:p>
            <a:r>
              <a:rPr lang="en-US" dirty="0" smtClean="0"/>
              <a:t>Large collateral benefits of internet access – education, work, economic opportunity</a:t>
            </a:r>
          </a:p>
          <a:p>
            <a:r>
              <a:rPr lang="en-US" dirty="0" smtClean="0"/>
              <a:t>Electric vehicles: lower fuel and maintenance cost + V2G revenue potential</a:t>
            </a:r>
          </a:p>
          <a:p>
            <a:r>
              <a:rPr lang="en-US" dirty="0" smtClean="0"/>
              <a:t>Infrastructure in low income areas: Building community solar + electric vehicle charging + distributed stationary storage</a:t>
            </a:r>
          </a:p>
          <a:p>
            <a:r>
              <a:rPr lang="en-US" dirty="0" smtClean="0"/>
              <a:t>Financing: PACE, Green Bank, On-bill financing</a:t>
            </a:r>
          </a:p>
          <a:p>
            <a:pPr marL="0" indent="0">
              <a:buNone/>
            </a:pPr>
            <a:endParaRPr lang="en-US" dirty="0"/>
          </a:p>
        </p:txBody>
      </p:sp>
      <p:sp>
        <p:nvSpPr>
          <p:cNvPr id="4" name="Slide Number Placeholder 3"/>
          <p:cNvSpPr>
            <a:spLocks noGrp="1"/>
          </p:cNvSpPr>
          <p:nvPr>
            <p:ph type="sldNum" sz="quarter" idx="12"/>
          </p:nvPr>
        </p:nvSpPr>
        <p:spPr/>
        <p:txBody>
          <a:bodyPr/>
          <a:lstStyle/>
          <a:p>
            <a:fld id="{93DA75DC-61C1-DA49-8D98-7649EF1952AB}" type="slidenum">
              <a:rPr lang="en-US" smtClean="0"/>
              <a:t>12</a:t>
            </a:fld>
            <a:endParaRPr lang="en-US" dirty="0"/>
          </a:p>
        </p:txBody>
      </p:sp>
    </p:spTree>
    <p:extLst>
      <p:ext uri="{BB962C8B-B14F-4D97-AF65-F5344CB8AC3E}">
        <p14:creationId xmlns:p14="http://schemas.microsoft.com/office/powerpoint/2010/main" val="3666894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1646" y="1"/>
            <a:ext cx="7785100" cy="6870698"/>
          </a:xfrm>
          <a:prstGeom prst="rect">
            <a:avLst/>
          </a:prstGeom>
        </p:spPr>
      </p:pic>
      <p:sp>
        <p:nvSpPr>
          <p:cNvPr id="5" name="Trapezoid 4"/>
          <p:cNvSpPr/>
          <p:nvPr/>
        </p:nvSpPr>
        <p:spPr>
          <a:xfrm>
            <a:off x="5289053" y="1"/>
            <a:ext cx="3708802" cy="6870698"/>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12017" y="2292179"/>
            <a:ext cx="4129227" cy="3498945"/>
          </a:xfrm>
        </p:spPr>
        <p:txBody>
          <a:bodyPr>
            <a:normAutofit/>
          </a:bodyPr>
          <a:lstStyle/>
          <a:p>
            <a:pPr algn="l">
              <a:lnSpc>
                <a:spcPts val="6100"/>
              </a:lnSpc>
            </a:pPr>
            <a:r>
              <a:rPr lang="en-US" sz="4600" dirty="0" smtClean="0">
                <a:solidFill>
                  <a:srgbClr val="EB423E"/>
                </a:solidFill>
                <a:latin typeface="Open Sans Semibold" charset="0"/>
                <a:ea typeface="Open Sans Semibold" charset="0"/>
                <a:cs typeface="Open Sans Semibold" charset="0"/>
              </a:rPr>
              <a:t>     </a:t>
            </a:r>
            <a:r>
              <a:rPr lang="en-US" sz="4000" smtClean="0">
                <a:solidFill>
                  <a:srgbClr val="EB423E"/>
                </a:solidFill>
                <a:latin typeface="Open Sans Semibold" charset="0"/>
                <a:ea typeface="Open Sans Semibold" charset="0"/>
                <a:cs typeface="Open Sans Semibold" charset="0"/>
              </a:rPr>
              <a:t>AFFORDABLE GRID </a:t>
            </a:r>
            <a:r>
              <a:rPr lang="en-US" sz="4000" dirty="0" smtClean="0">
                <a:solidFill>
                  <a:srgbClr val="EB423E"/>
                </a:solidFill>
                <a:latin typeface="Open Sans Semibold" charset="0"/>
                <a:ea typeface="Open Sans Semibold" charset="0"/>
                <a:cs typeface="Open Sans Semibold" charset="0"/>
              </a:rPr>
              <a:t/>
            </a:r>
            <a:br>
              <a:rPr lang="en-US" sz="4000" dirty="0" smtClean="0">
                <a:solidFill>
                  <a:srgbClr val="EB423E"/>
                </a:solidFill>
                <a:latin typeface="Open Sans Semibold" charset="0"/>
                <a:ea typeface="Open Sans Semibold" charset="0"/>
                <a:cs typeface="Open Sans Semibold" charset="0"/>
              </a:rPr>
            </a:br>
            <a:r>
              <a:rPr lang="en-US" sz="4000" dirty="0" smtClean="0">
                <a:solidFill>
                  <a:srgbClr val="EB423E"/>
                </a:solidFill>
                <a:latin typeface="Open Sans Semibold" charset="0"/>
                <a:ea typeface="Open Sans Semibold" charset="0"/>
                <a:cs typeface="Open Sans Semibold" charset="0"/>
              </a:rPr>
              <a:t>FOR ALL</a:t>
            </a:r>
            <a:endParaRPr lang="en-US" sz="4000" dirty="0">
              <a:solidFill>
                <a:srgbClr val="223240"/>
              </a:solidFill>
              <a:latin typeface="Open Sans Semibold" charset="0"/>
              <a:ea typeface="Open Sans Semibold" charset="0"/>
              <a:cs typeface="Open Sans Semibold" charset="0"/>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7531" y="648523"/>
            <a:ext cx="2078200" cy="1084034"/>
          </a:xfrm>
          <a:prstGeom prst="rect">
            <a:avLst/>
          </a:prstGeom>
        </p:spPr>
      </p:pic>
    </p:spTree>
    <p:extLst>
      <p:ext uri="{BB962C8B-B14F-4D97-AF65-F5344CB8AC3E}">
        <p14:creationId xmlns:p14="http://schemas.microsoft.com/office/powerpoint/2010/main" val="3314756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pPr algn="ctr"/>
            <a:r>
              <a:rPr lang="en-US" b="0" dirty="0" smtClean="0">
                <a:solidFill>
                  <a:schemeClr val="tx1"/>
                </a:solidFill>
              </a:rPr>
              <a:t>FOR MORE INFORMATION</a:t>
            </a:r>
            <a:endParaRPr lang="en-US" b="0" dirty="0">
              <a:solidFill>
                <a:schemeClr val="tx1"/>
              </a:solidFill>
            </a:endParaRPr>
          </a:p>
        </p:txBody>
      </p:sp>
      <p:sp>
        <p:nvSpPr>
          <p:cNvPr id="11" name="Slide Number Placeholder 10"/>
          <p:cNvSpPr>
            <a:spLocks noGrp="1"/>
          </p:cNvSpPr>
          <p:nvPr>
            <p:ph type="sldNum" sz="quarter" idx="12"/>
          </p:nvPr>
        </p:nvSpPr>
        <p:spPr/>
        <p:txBody>
          <a:bodyPr/>
          <a:lstStyle/>
          <a:p>
            <a:fld id="{93DA75DC-61C1-DA49-8D98-7649EF1952AB}" type="slidenum">
              <a:rPr lang="en-US" smtClean="0">
                <a:solidFill>
                  <a:schemeClr val="bg1"/>
                </a:solidFill>
              </a:rPr>
              <a:t>14</a:t>
            </a:fld>
            <a:endParaRPr lang="en-US" dirty="0">
              <a:solidFill>
                <a:schemeClr val="bg1"/>
              </a:solidFill>
            </a:endParaRPr>
          </a:p>
        </p:txBody>
      </p:sp>
      <p:sp>
        <p:nvSpPr>
          <p:cNvPr id="2" name="TextBox 1"/>
          <p:cNvSpPr txBox="1"/>
          <p:nvPr/>
        </p:nvSpPr>
        <p:spPr>
          <a:xfrm>
            <a:off x="392545" y="4188500"/>
            <a:ext cx="8358909" cy="2308324"/>
          </a:xfrm>
          <a:prstGeom prst="rect">
            <a:avLst/>
          </a:prstGeom>
          <a:noFill/>
        </p:spPr>
        <p:txBody>
          <a:bodyPr wrap="square" rtlCol="0">
            <a:spAutoFit/>
          </a:bodyPr>
          <a:lstStyle/>
          <a:p>
            <a:pPr algn="ctr"/>
            <a:r>
              <a:rPr lang="en-US" dirty="0" smtClean="0">
                <a:solidFill>
                  <a:srgbClr val="223240"/>
                </a:solidFill>
                <a:latin typeface="Open Sans" charset="0"/>
                <a:ea typeface="Open Sans" charset="0"/>
                <a:cs typeface="Open Sans" charset="0"/>
                <a:hlinkClick r:id="rId3"/>
              </a:rPr>
              <a:t>www.ieer.org</a:t>
            </a:r>
            <a:endParaRPr lang="en-US" dirty="0" smtClean="0">
              <a:solidFill>
                <a:srgbClr val="223240"/>
              </a:solidFill>
              <a:latin typeface="Open Sans" charset="0"/>
              <a:ea typeface="Open Sans" charset="0"/>
              <a:cs typeface="Open Sans" charset="0"/>
            </a:endParaRPr>
          </a:p>
          <a:p>
            <a:pPr algn="ctr"/>
            <a:r>
              <a:rPr lang="en-US" dirty="0" smtClean="0">
                <a:solidFill>
                  <a:srgbClr val="223240"/>
                </a:solidFill>
                <a:latin typeface="Open Sans" charset="0"/>
                <a:ea typeface="Open Sans" charset="0"/>
                <a:cs typeface="Open Sans" charset="0"/>
              </a:rPr>
              <a:t>Energy Justice slides based on</a:t>
            </a:r>
          </a:p>
          <a:p>
            <a:pPr algn="ctr"/>
            <a:r>
              <a:rPr lang="en-US" dirty="0">
                <a:solidFill>
                  <a:srgbClr val="223240"/>
                </a:solidFill>
                <a:latin typeface="Open Sans" charset="0"/>
                <a:ea typeface="Open Sans" charset="0"/>
                <a:cs typeface="Open Sans" charset="0"/>
                <a:hlinkClick r:id="rId4"/>
              </a:rPr>
              <a:t>http://ieer.org/resource/energy-issues/energy-justice-marylands-residential</a:t>
            </a:r>
            <a:r>
              <a:rPr lang="en-US" dirty="0" smtClean="0">
                <a:solidFill>
                  <a:srgbClr val="223240"/>
                </a:solidFill>
                <a:latin typeface="Open Sans" charset="0"/>
                <a:ea typeface="Open Sans" charset="0"/>
                <a:cs typeface="Open Sans" charset="0"/>
                <a:hlinkClick r:id="rId4"/>
              </a:rPr>
              <a:t>/</a:t>
            </a:r>
            <a:r>
              <a:rPr lang="en-US" dirty="0" smtClean="0">
                <a:solidFill>
                  <a:srgbClr val="223240"/>
                </a:solidFill>
                <a:latin typeface="Open Sans" charset="0"/>
                <a:ea typeface="Open Sans" charset="0"/>
                <a:cs typeface="Open Sans" charset="0"/>
              </a:rPr>
              <a:t> </a:t>
            </a:r>
            <a:endParaRPr lang="en-US" dirty="0">
              <a:solidFill>
                <a:srgbClr val="223240"/>
              </a:solidFill>
              <a:latin typeface="Open Sans" charset="0"/>
              <a:ea typeface="Open Sans" charset="0"/>
              <a:cs typeface="Open Sans" charset="0"/>
            </a:endParaRPr>
          </a:p>
          <a:p>
            <a:pPr algn="ctr"/>
            <a:r>
              <a:rPr lang="en-US" dirty="0" smtClean="0">
                <a:solidFill>
                  <a:srgbClr val="223240"/>
                </a:solidFill>
                <a:latin typeface="Open Sans" charset="0"/>
                <a:ea typeface="Open Sans" charset="0"/>
                <a:cs typeface="Open Sans" charset="0"/>
              </a:rPr>
              <a:t>Arjun </a:t>
            </a:r>
            <a:r>
              <a:rPr lang="en-US" dirty="0" smtClean="0">
                <a:solidFill>
                  <a:srgbClr val="223240"/>
                </a:solidFill>
                <a:latin typeface="Open sans"/>
                <a:cs typeface="Open sans"/>
              </a:rPr>
              <a:t>Makhijani</a:t>
            </a:r>
            <a:endParaRPr lang="en-US" dirty="0">
              <a:solidFill>
                <a:srgbClr val="223240"/>
              </a:solidFill>
              <a:latin typeface="Open sans"/>
              <a:cs typeface="Open sans"/>
            </a:endParaRPr>
          </a:p>
          <a:p>
            <a:pPr algn="ctr"/>
            <a:r>
              <a:rPr lang="en-US" dirty="0">
                <a:solidFill>
                  <a:srgbClr val="223240"/>
                </a:solidFill>
                <a:latin typeface="Open sans"/>
                <a:cs typeface="Open sans"/>
              </a:rPr>
              <a:t>Institute for Energy and Environmental Research</a:t>
            </a:r>
          </a:p>
          <a:p>
            <a:pPr algn="ctr"/>
            <a:r>
              <a:rPr lang="en-US" dirty="0">
                <a:solidFill>
                  <a:srgbClr val="223240"/>
                </a:solidFill>
                <a:latin typeface="Open sans"/>
                <a:cs typeface="Open sans"/>
              </a:rPr>
              <a:t>6935 Laurel Avenue, Suite 201</a:t>
            </a:r>
          </a:p>
          <a:p>
            <a:pPr algn="ctr"/>
            <a:r>
              <a:rPr lang="en-US" dirty="0">
                <a:solidFill>
                  <a:srgbClr val="223240"/>
                </a:solidFill>
                <a:latin typeface="Open sans"/>
                <a:cs typeface="Open sans"/>
              </a:rPr>
              <a:t>Takoma Park, Maryland  20912  U.S.A.</a:t>
            </a:r>
          </a:p>
          <a:p>
            <a:pPr algn="ctr"/>
            <a:r>
              <a:rPr lang="en-US" dirty="0" smtClean="0">
                <a:solidFill>
                  <a:srgbClr val="223240"/>
                </a:solidFill>
                <a:latin typeface="Open sans"/>
                <a:cs typeface="Open sans"/>
              </a:rPr>
              <a:t>301-270-5500</a:t>
            </a:r>
            <a:endParaRPr lang="en-US" dirty="0">
              <a:solidFill>
                <a:srgbClr val="223240"/>
              </a:solidFill>
              <a:latin typeface="Open sans"/>
              <a:cs typeface="Open sans"/>
            </a:endParaRPr>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8232" y="1951187"/>
            <a:ext cx="3379718" cy="1762934"/>
          </a:xfrm>
          <a:prstGeom prst="rect">
            <a:avLst/>
          </a:prstGeom>
        </p:spPr>
      </p:pic>
    </p:spTree>
    <p:extLst>
      <p:ext uri="{BB962C8B-B14F-4D97-AF65-F5344CB8AC3E}">
        <p14:creationId xmlns:p14="http://schemas.microsoft.com/office/powerpoint/2010/main" val="229430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t>Today’s energy system is wasteful</a:t>
            </a:r>
          </a:p>
        </p:txBody>
      </p:sp>
      <p:sp>
        <p:nvSpPr>
          <p:cNvPr id="2" name="Text Placeholder 1"/>
          <p:cNvSpPr>
            <a:spLocks noGrp="1"/>
          </p:cNvSpPr>
          <p:nvPr>
            <p:ph type="body" idx="1"/>
          </p:nvPr>
        </p:nvSpPr>
        <p:spPr/>
        <p:txBody>
          <a:bodyPr/>
          <a:lstStyle/>
          <a:p>
            <a:r>
              <a:rPr lang="en-US" dirty="0" smtClean="0"/>
              <a:t>Example 1: Thermal generation: ~30% efficiency</a:t>
            </a:r>
            <a:endParaRPr lang="en-US" dirty="0"/>
          </a:p>
        </p:txBody>
      </p:sp>
      <p:pic>
        <p:nvPicPr>
          <p:cNvPr id="11" name="Content Placeholder 10" descr="coal fired power plant sankey diagram.png"/>
          <p:cNvPicPr>
            <a:picLocks noGrp="1" noChangeAspect="1"/>
          </p:cNvPicPr>
          <p:nvPr>
            <p:ph sz="half" idx="2"/>
          </p:nvPr>
        </p:nvPicPr>
        <p:blipFill>
          <a:blip r:embed="rId3" cstate="print"/>
          <a:stretch>
            <a:fillRect/>
          </a:stretch>
        </p:blipFill>
        <p:spPr>
          <a:xfrm>
            <a:off x="630238" y="2824843"/>
            <a:ext cx="3868737" cy="2906486"/>
          </a:xfrm>
        </p:spPr>
      </p:pic>
      <p:sp>
        <p:nvSpPr>
          <p:cNvPr id="3" name="Text Placeholder 2"/>
          <p:cNvSpPr>
            <a:spLocks noGrp="1"/>
          </p:cNvSpPr>
          <p:nvPr>
            <p:ph type="body" sz="quarter" idx="3"/>
          </p:nvPr>
        </p:nvSpPr>
        <p:spPr/>
        <p:txBody>
          <a:bodyPr/>
          <a:lstStyle/>
          <a:p>
            <a:r>
              <a:rPr lang="en-US" dirty="0" smtClean="0"/>
              <a:t>Example 2: Lighting ~ 2.5% to 20% of electricity to light</a:t>
            </a:r>
            <a:endParaRPr lang="en-US" dirty="0"/>
          </a:p>
        </p:txBody>
      </p:sp>
      <p:pic>
        <p:nvPicPr>
          <p:cNvPr id="8" name="Content Placeholder 8" descr="sankeylampcomp02 with three types of bulbs.PNG"/>
          <p:cNvPicPr>
            <a:picLocks noGrp="1" noChangeAspect="1"/>
          </p:cNvPicPr>
          <p:nvPr>
            <p:ph sz="quarter" idx="4"/>
          </p:nvPr>
        </p:nvPicPr>
        <p:blipFill>
          <a:blip r:embed="rId4" cstate="print"/>
          <a:stretch>
            <a:fillRect/>
          </a:stretch>
        </p:blipFill>
        <p:spPr>
          <a:xfrm>
            <a:off x="4629150" y="3006725"/>
            <a:ext cx="4237264" cy="2463345"/>
          </a:xfrm>
        </p:spPr>
      </p:pic>
    </p:spTree>
    <p:extLst>
      <p:ext uri="{BB962C8B-B14F-4D97-AF65-F5344CB8AC3E}">
        <p14:creationId xmlns:p14="http://schemas.microsoft.com/office/powerpoint/2010/main" val="2598260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dirty="0"/>
              <a:t>Today’s energy system is </a:t>
            </a:r>
            <a:r>
              <a:rPr lang="en-US" dirty="0" smtClean="0"/>
              <a:t>wasteful: Slide 2</a:t>
            </a:r>
            <a:endParaRPr lang="en-US" dirty="0"/>
          </a:p>
        </p:txBody>
      </p:sp>
      <p:sp>
        <p:nvSpPr>
          <p:cNvPr id="2" name="Text Placeholder 1"/>
          <p:cNvSpPr>
            <a:spLocks noGrp="1"/>
          </p:cNvSpPr>
          <p:nvPr>
            <p:ph type="body" idx="1"/>
          </p:nvPr>
        </p:nvSpPr>
        <p:spPr/>
        <p:txBody>
          <a:bodyPr>
            <a:normAutofit/>
          </a:bodyPr>
          <a:lstStyle/>
          <a:p>
            <a:r>
              <a:rPr lang="en-US" dirty="0"/>
              <a:t>Example </a:t>
            </a:r>
            <a:r>
              <a:rPr lang="en-US" dirty="0" smtClean="0"/>
              <a:t>3: </a:t>
            </a:r>
            <a:r>
              <a:rPr lang="en-US" dirty="0"/>
              <a:t>Typical gasoline </a:t>
            </a:r>
            <a:r>
              <a:rPr lang="en-US" dirty="0" smtClean="0"/>
              <a:t>vehicle ~80 percent waste</a:t>
            </a:r>
            <a:endParaRPr lang="en-US" dirty="0"/>
          </a:p>
        </p:txBody>
      </p:sp>
      <p:pic>
        <p:nvPicPr>
          <p:cNvPr id="6" name="Content Placeholder 9" descr="car energy input output energy_reqs_combined_030414.jpg"/>
          <p:cNvPicPr>
            <a:picLocks noGrp="1" noChangeAspect="1"/>
          </p:cNvPicPr>
          <p:nvPr>
            <p:ph sz="half" idx="2"/>
          </p:nvPr>
        </p:nvPicPr>
        <p:blipFill>
          <a:blip r:embed="rId3" cstate="print"/>
          <a:stretch>
            <a:fillRect/>
          </a:stretch>
        </p:blipFill>
        <p:spPr>
          <a:xfrm>
            <a:off x="630238" y="2978431"/>
            <a:ext cx="3868737" cy="2737875"/>
          </a:xfrm>
        </p:spPr>
      </p:pic>
      <p:sp>
        <p:nvSpPr>
          <p:cNvPr id="3" name="Text Placeholder 2"/>
          <p:cNvSpPr>
            <a:spLocks noGrp="1"/>
          </p:cNvSpPr>
          <p:nvPr>
            <p:ph type="body" sz="quarter" idx="3"/>
          </p:nvPr>
        </p:nvSpPr>
        <p:spPr/>
        <p:txBody>
          <a:bodyPr/>
          <a:lstStyle/>
          <a:p>
            <a:r>
              <a:rPr lang="en-US" dirty="0" smtClean="0"/>
              <a:t>Example 4: Leaky buildings</a:t>
            </a:r>
            <a:endParaRPr lang="en-US" dirty="0"/>
          </a:p>
        </p:txBody>
      </p:sp>
      <p:pic>
        <p:nvPicPr>
          <p:cNvPr id="8" name="Content Placeholder 6" descr="Air-leak-diagram.jpg"/>
          <p:cNvPicPr>
            <a:picLocks noGrp="1" noChangeAspect="1"/>
          </p:cNvPicPr>
          <p:nvPr>
            <p:ph sz="quarter" idx="4"/>
          </p:nvPr>
        </p:nvPicPr>
        <p:blipFill>
          <a:blip r:embed="rId4" cstate="print"/>
          <a:stretch>
            <a:fillRect/>
          </a:stretch>
        </p:blipFill>
        <p:spPr>
          <a:xfrm>
            <a:off x="4629149" y="2628900"/>
            <a:ext cx="4269921" cy="3298371"/>
          </a:xfrm>
        </p:spPr>
      </p:pic>
    </p:spTree>
    <p:extLst>
      <p:ext uri="{BB962C8B-B14F-4D97-AF65-F5344CB8AC3E}">
        <p14:creationId xmlns:p14="http://schemas.microsoft.com/office/powerpoint/2010/main" val="281541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IMPOSSIBE CHOICES: RENT, MEDICINE OR HEAT</a:t>
            </a:r>
            <a:endParaRPr lang="en-US" sz="3200" dirty="0"/>
          </a:p>
        </p:txBody>
      </p:sp>
      <p:sp>
        <p:nvSpPr>
          <p:cNvPr id="3" name="Content Placeholder 2"/>
          <p:cNvSpPr>
            <a:spLocks noGrp="1"/>
          </p:cNvSpPr>
          <p:nvPr>
            <p:ph idx="1"/>
          </p:nvPr>
        </p:nvSpPr>
        <p:spPr>
          <a:xfrm>
            <a:off x="3192688" y="3491548"/>
            <a:ext cx="3091543" cy="1167005"/>
          </a:xfrm>
        </p:spPr>
        <p:txBody>
          <a:bodyPr>
            <a:noAutofit/>
          </a:bodyPr>
          <a:lstStyle/>
          <a:p>
            <a:pPr marL="0" indent="0" algn="ctr">
              <a:buNone/>
            </a:pPr>
            <a:r>
              <a:rPr lang="en-US" sz="3600" b="1" dirty="0" smtClean="0">
                <a:solidFill>
                  <a:srgbClr val="FF0000"/>
                </a:solidFill>
                <a:latin typeface="Open Sans"/>
                <a:ea typeface="Cooper Hewitt Book" charset="0"/>
                <a:cs typeface="Cooper Hewitt Book" charset="0"/>
              </a:rPr>
              <a:t>HIGH PUBLIC SHELTER COSTS</a:t>
            </a:r>
            <a:endParaRPr lang="en-US" sz="3600" dirty="0" smtClean="0">
              <a:solidFill>
                <a:srgbClr val="FF0000"/>
              </a:solidFill>
              <a:latin typeface="Open Sans"/>
              <a:ea typeface="Open Sans" charset="0"/>
              <a:cs typeface="Open Sans" charset="0"/>
            </a:endParaRPr>
          </a:p>
        </p:txBody>
      </p:sp>
      <p:sp>
        <p:nvSpPr>
          <p:cNvPr id="11" name="Content Placeholder 2"/>
          <p:cNvSpPr txBox="1">
            <a:spLocks/>
          </p:cNvSpPr>
          <p:nvPr/>
        </p:nvSpPr>
        <p:spPr>
          <a:xfrm>
            <a:off x="203201" y="4387824"/>
            <a:ext cx="2815771" cy="273737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solidFill>
                <a:latin typeface="Open Sans Light" charset="0"/>
                <a:ea typeface="Open Sans Light" charset="0"/>
                <a:cs typeface="Open Sans Light"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solidFill>
                <a:latin typeface="Open Sans Light" charset="0"/>
                <a:ea typeface="Open Sans Light" charset="0"/>
                <a:cs typeface="Open Sans Light"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solidFill>
                <a:latin typeface="Open Sans Light" charset="0"/>
                <a:ea typeface="Open Sans Light" charset="0"/>
                <a:cs typeface="Open Sans Light"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dirty="0">
              <a:latin typeface="Open Sans" charset="0"/>
              <a:ea typeface="Open Sans" charset="0"/>
              <a:cs typeface="Open Sans" charset="0"/>
            </a:endParaRPr>
          </a:p>
        </p:txBody>
      </p:sp>
      <p:sp>
        <p:nvSpPr>
          <p:cNvPr id="12" name="Content Placeholder 2"/>
          <p:cNvSpPr txBox="1">
            <a:spLocks/>
          </p:cNvSpPr>
          <p:nvPr/>
        </p:nvSpPr>
        <p:spPr>
          <a:xfrm>
            <a:off x="6006194" y="3387848"/>
            <a:ext cx="2960912" cy="102012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solidFill>
                <a:latin typeface="Open Sans Light" charset="0"/>
                <a:ea typeface="Open Sans Light" charset="0"/>
                <a:cs typeface="Open Sans Light"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solidFill>
                <a:latin typeface="Open Sans Light" charset="0"/>
                <a:ea typeface="Open Sans Light" charset="0"/>
                <a:cs typeface="Open Sans Light"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solidFill>
                <a:latin typeface="Open Sans Light" charset="0"/>
                <a:ea typeface="Open Sans Light" charset="0"/>
                <a:cs typeface="Open Sans Light"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smtClean="0">
                <a:solidFill>
                  <a:srgbClr val="FF0000"/>
                </a:solidFill>
                <a:latin typeface="Open Sans" charset="0"/>
                <a:ea typeface="Open Sans" charset="0"/>
                <a:cs typeface="Open Sans" charset="0"/>
              </a:rPr>
              <a:t>HIGH HEALTH COSTS</a:t>
            </a:r>
          </a:p>
        </p:txBody>
      </p:sp>
      <p:cxnSp>
        <p:nvCxnSpPr>
          <p:cNvPr id="21" name="Straight Connector 20"/>
          <p:cNvCxnSpPr/>
          <p:nvPr/>
        </p:nvCxnSpPr>
        <p:spPr>
          <a:xfrm>
            <a:off x="3091544" y="1690689"/>
            <a:ext cx="0" cy="4463368"/>
          </a:xfrm>
          <a:prstGeom prst="line">
            <a:avLst/>
          </a:prstGeom>
          <a:ln>
            <a:solidFill>
              <a:srgbClr val="EB423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83088" y="1817576"/>
            <a:ext cx="0" cy="4463368"/>
          </a:xfrm>
          <a:prstGeom prst="line">
            <a:avLst/>
          </a:prstGeom>
          <a:ln>
            <a:solidFill>
              <a:srgbClr val="EB423E"/>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0" y="6444342"/>
            <a:ext cx="9144000" cy="413658"/>
            <a:chOff x="0" y="6444342"/>
            <a:chExt cx="9144000" cy="413658"/>
          </a:xfrm>
        </p:grpSpPr>
        <p:sp>
          <p:nvSpPr>
            <p:cNvPr id="18" name="Rectangle 17"/>
            <p:cNvSpPr/>
            <p:nvPr userDrawn="1"/>
          </p:nvSpPr>
          <p:spPr>
            <a:xfrm>
              <a:off x="0" y="6444342"/>
              <a:ext cx="5733143" cy="413658"/>
            </a:xfrm>
            <a:prstGeom prst="rect">
              <a:avLst/>
            </a:prstGeom>
            <a:solidFill>
              <a:srgbClr val="EB42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573486" y="6444342"/>
              <a:ext cx="3570514" cy="413658"/>
            </a:xfrm>
            <a:prstGeom prst="rect">
              <a:avLst/>
            </a:prstGeom>
            <a:solidFill>
              <a:srgbClr val="223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apezoid 19"/>
            <p:cNvSpPr/>
            <p:nvPr userDrawn="1"/>
          </p:nvSpPr>
          <p:spPr>
            <a:xfrm>
              <a:off x="5326743" y="6444342"/>
              <a:ext cx="449944" cy="413658"/>
            </a:xfrm>
            <a:prstGeom prst="trapezoid">
              <a:avLst/>
            </a:prstGeom>
            <a:solidFill>
              <a:srgbClr val="223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200" y="1945477"/>
            <a:ext cx="2815771" cy="289247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53065" y="1573077"/>
            <a:ext cx="1968500" cy="1724002"/>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64780" y="1562915"/>
            <a:ext cx="1981200" cy="1828800"/>
          </a:xfrm>
          <a:prstGeom prst="rect">
            <a:avLst/>
          </a:prstGeom>
        </p:spPr>
      </p:pic>
      <p:sp>
        <p:nvSpPr>
          <p:cNvPr id="25" name="Slide Number Placeholder 24"/>
          <p:cNvSpPr>
            <a:spLocks noGrp="1"/>
          </p:cNvSpPr>
          <p:nvPr>
            <p:ph type="sldNum" sz="quarter" idx="12"/>
          </p:nvPr>
        </p:nvSpPr>
        <p:spPr>
          <a:xfrm>
            <a:off x="6457950" y="6407150"/>
            <a:ext cx="2057400" cy="365125"/>
          </a:xfrm>
        </p:spPr>
        <p:txBody>
          <a:bodyPr/>
          <a:lstStyle/>
          <a:p>
            <a:fld id="{93DA75DC-61C1-DA49-8D98-7649EF1952AB}"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1403242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Low-income homes are relatively inefficient</a:t>
            </a:r>
            <a:endParaRPr lang="en-US" dirty="0"/>
          </a:p>
        </p:txBody>
      </p:sp>
      <p:graphicFrame>
        <p:nvGraphicFramePr>
          <p:cNvPr id="4" name="Content Placeholder 3"/>
          <p:cNvGraphicFramePr>
            <a:graphicFrameLocks noGrp="1"/>
          </p:cNvGraphicFramePr>
          <p:nvPr>
            <p:ph sz="quarter" idx="1"/>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6283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Low-income households have not had access to solar energy</a:t>
            </a:r>
            <a:endParaRPr lang="en-US" sz="3200" dirty="0"/>
          </a:p>
        </p:txBody>
      </p:sp>
      <p:sp>
        <p:nvSpPr>
          <p:cNvPr id="4" name="Slide Number Placeholder 3"/>
          <p:cNvSpPr>
            <a:spLocks noGrp="1"/>
          </p:cNvSpPr>
          <p:nvPr>
            <p:ph type="sldNum" sz="quarter" idx="12"/>
          </p:nvPr>
        </p:nvSpPr>
        <p:spPr/>
        <p:txBody>
          <a:bodyPr/>
          <a:lstStyle/>
          <a:p>
            <a:fld id="{93DA75DC-61C1-DA49-8D98-7649EF1952AB}" type="slidenum">
              <a:rPr lang="en-US" smtClean="0"/>
              <a:t>6</a:t>
            </a:fld>
            <a:endParaRPr lang="en-US" dirty="0"/>
          </a:p>
        </p:txBody>
      </p:sp>
      <p:graphicFrame>
        <p:nvGraphicFramePr>
          <p:cNvPr id="5" name="Content Placeholder 4"/>
          <p:cNvGraphicFramePr>
            <a:graphicFrameLocks noGrp="1"/>
          </p:cNvGraphicFramePr>
          <p:nvPr>
            <p:ph idx="1"/>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5879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3829" y="307068"/>
            <a:ext cx="7886700" cy="1325563"/>
          </a:xfrm>
        </p:spPr>
        <p:txBody>
          <a:bodyPr>
            <a:noAutofit/>
          </a:bodyPr>
          <a:lstStyle/>
          <a:p>
            <a:pPr>
              <a:lnSpc>
                <a:spcPct val="100000"/>
              </a:lnSpc>
            </a:pPr>
            <a:r>
              <a:rPr lang="en-US" sz="4000" dirty="0" smtClean="0">
                <a:solidFill>
                  <a:srgbClr val="EB423E"/>
                </a:solidFill>
                <a:latin typeface="Cooper Hewitt Semibold" charset="0"/>
                <a:ea typeface="Cooper Hewitt Semibold" charset="0"/>
                <a:cs typeface="Cooper Hewitt Semibold" charset="0"/>
              </a:rPr>
              <a:t>WHAT ABOUT ENERGY </a:t>
            </a:r>
            <a:br>
              <a:rPr lang="en-US" sz="4000" dirty="0" smtClean="0">
                <a:solidFill>
                  <a:srgbClr val="EB423E"/>
                </a:solidFill>
                <a:latin typeface="Cooper Hewitt Semibold" charset="0"/>
                <a:ea typeface="Cooper Hewitt Semibold" charset="0"/>
                <a:cs typeface="Cooper Hewitt Semibold" charset="0"/>
              </a:rPr>
            </a:br>
            <a:r>
              <a:rPr lang="en-US" sz="4000" dirty="0" smtClean="0">
                <a:solidFill>
                  <a:srgbClr val="EB423E"/>
                </a:solidFill>
                <a:latin typeface="Cooper Hewitt Semibold" charset="0"/>
                <a:ea typeface="Cooper Hewitt Semibold" charset="0"/>
                <a:cs typeface="Cooper Hewitt Semibold" charset="0"/>
              </a:rPr>
              <a:t>ASSISTANCE PROGRAMS?</a:t>
            </a:r>
            <a:endParaRPr lang="en-US" sz="4000" dirty="0">
              <a:solidFill>
                <a:srgbClr val="EB423E"/>
              </a:solidFill>
              <a:latin typeface="Cooper Hewitt Semibold" charset="0"/>
              <a:ea typeface="Cooper Hewitt Semibold" charset="0"/>
              <a:cs typeface="Cooper Hewitt Semibold" charset="0"/>
            </a:endParaRPr>
          </a:p>
        </p:txBody>
      </p:sp>
      <p:sp>
        <p:nvSpPr>
          <p:cNvPr id="3" name="Content Placeholder 2"/>
          <p:cNvSpPr>
            <a:spLocks noGrp="1"/>
          </p:cNvSpPr>
          <p:nvPr>
            <p:ph idx="4294967295"/>
          </p:nvPr>
        </p:nvSpPr>
        <p:spPr>
          <a:xfrm>
            <a:off x="6032280" y="2538685"/>
            <a:ext cx="3018971" cy="3097212"/>
          </a:xfrm>
        </p:spPr>
        <p:txBody>
          <a:bodyPr>
            <a:noAutofit/>
          </a:bodyPr>
          <a:lstStyle/>
          <a:p>
            <a:pPr marL="0" indent="0">
              <a:buNone/>
            </a:pPr>
            <a:r>
              <a:rPr lang="en-US" b="1" dirty="0" smtClean="0">
                <a:solidFill>
                  <a:srgbClr val="92D050"/>
                </a:solidFill>
                <a:latin typeface="Open Sans" charset="0"/>
                <a:ea typeface="Open Sans" charset="0"/>
                <a:cs typeface="Open Sans" charset="0"/>
              </a:rPr>
              <a:t>AID HELPS A LOT </a:t>
            </a:r>
          </a:p>
          <a:p>
            <a:pPr marL="0" indent="0">
              <a:buNone/>
            </a:pPr>
            <a:r>
              <a:rPr lang="en-US" b="1" dirty="0" smtClean="0">
                <a:solidFill>
                  <a:srgbClr val="92D050"/>
                </a:solidFill>
                <a:latin typeface="Open Sans" charset="0"/>
                <a:ea typeface="Open Sans" charset="0"/>
                <a:cs typeface="Open Sans" charset="0"/>
              </a:rPr>
              <a:t>STRUCTURAL PROBLEMS REMAIN + TRANSPORTATION NOT ADDRESSED</a:t>
            </a:r>
          </a:p>
        </p:txBody>
      </p:sp>
    </p:spTree>
    <p:extLst>
      <p:ext uri="{BB962C8B-B14F-4D97-AF65-F5344CB8AC3E}">
        <p14:creationId xmlns:p14="http://schemas.microsoft.com/office/powerpoint/2010/main" val="2604732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t="-1040" r="1632" b="1040"/>
          <a:stretch/>
        </p:blipFill>
        <p:spPr>
          <a:xfrm>
            <a:off x="3584449" y="-218723"/>
            <a:ext cx="5559552" cy="7093491"/>
          </a:xfrm>
          <a:prstGeom prst="rect">
            <a:avLst/>
          </a:prstGeom>
        </p:spPr>
      </p:pic>
      <p:sp>
        <p:nvSpPr>
          <p:cNvPr id="3" name="Content Placeholder 2"/>
          <p:cNvSpPr>
            <a:spLocks noGrp="1"/>
          </p:cNvSpPr>
          <p:nvPr>
            <p:ph idx="1"/>
          </p:nvPr>
        </p:nvSpPr>
        <p:spPr>
          <a:xfrm>
            <a:off x="352984" y="637081"/>
            <a:ext cx="4103007" cy="4227616"/>
          </a:xfrm>
        </p:spPr>
        <p:txBody>
          <a:bodyPr>
            <a:noAutofit/>
          </a:bodyPr>
          <a:lstStyle/>
          <a:p>
            <a:pPr marL="0" indent="0" algn="ctr">
              <a:lnSpc>
                <a:spcPct val="140000"/>
              </a:lnSpc>
              <a:buNone/>
            </a:pPr>
            <a:r>
              <a:rPr lang="en-US" sz="2400" b="1" dirty="0" smtClean="0">
                <a:solidFill>
                  <a:srgbClr val="FF0000"/>
                </a:solidFill>
                <a:latin typeface="Open Sans" charset="0"/>
                <a:ea typeface="Open Sans" charset="0"/>
                <a:cs typeface="Open Sans" charset="0"/>
              </a:rPr>
              <a:t>LIMIT BILLS TO 6% OF INCOME + UNIVERSAL SOLAR ACCESS + EFFICIENCY</a:t>
            </a:r>
          </a:p>
          <a:p>
            <a:pPr marL="0" indent="0" algn="ctr">
              <a:lnSpc>
                <a:spcPct val="140000"/>
              </a:lnSpc>
              <a:buNone/>
            </a:pPr>
            <a:r>
              <a:rPr lang="en-US" sz="2400" b="1" dirty="0" smtClean="0">
                <a:solidFill>
                  <a:srgbClr val="FF0000"/>
                </a:solidFill>
                <a:latin typeface="Open Sans" charset="0"/>
                <a:ea typeface="Open Sans" charset="0"/>
                <a:cs typeface="Open Sans" charset="0"/>
              </a:rPr>
              <a:t>=</a:t>
            </a:r>
          </a:p>
          <a:p>
            <a:pPr marL="0" indent="0" algn="ctr">
              <a:lnSpc>
                <a:spcPct val="140000"/>
              </a:lnSpc>
              <a:buNone/>
            </a:pPr>
            <a:r>
              <a:rPr lang="en-US" sz="2400" b="1" dirty="0" smtClean="0">
                <a:solidFill>
                  <a:srgbClr val="FF0000"/>
                </a:solidFill>
                <a:latin typeface="Open Sans" charset="0"/>
                <a:ea typeface="Open Sans" charset="0"/>
                <a:cs typeface="Open Sans" charset="0"/>
              </a:rPr>
              <a:t>CLIMATE PROTECTION + STRUCTURAL BILL REDUCTION + STRUCTURAL ASSISTANCE COST REDUCTION</a:t>
            </a:r>
          </a:p>
        </p:txBody>
      </p:sp>
      <p:sp>
        <p:nvSpPr>
          <p:cNvPr id="4" name="Title 1"/>
          <p:cNvSpPr txBox="1">
            <a:spLocks/>
          </p:cNvSpPr>
          <p:nvPr/>
        </p:nvSpPr>
        <p:spPr>
          <a:xfrm>
            <a:off x="628650" y="365126"/>
            <a:ext cx="78867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i="0" kern="1200">
                <a:solidFill>
                  <a:srgbClr val="FF0000"/>
                </a:solidFill>
                <a:latin typeface="Cooper Hewitt Semibold" charset="0"/>
                <a:ea typeface="Cooper Hewitt Semibold" charset="0"/>
                <a:cs typeface="Cooper Hewitt Semibold" charset="0"/>
              </a:defRPr>
            </a:lvl1pPr>
          </a:lstStyle>
          <a:p>
            <a:pPr>
              <a:lnSpc>
                <a:spcPct val="120000"/>
              </a:lnSpc>
            </a:pPr>
            <a:endParaRPr lang="en-US" b="0" dirty="0">
              <a:solidFill>
                <a:srgbClr val="223240"/>
              </a:solidFill>
            </a:endParaRPr>
          </a:p>
        </p:txBody>
      </p:sp>
      <p:sp>
        <p:nvSpPr>
          <p:cNvPr id="7" name="TextBox 6"/>
          <p:cNvSpPr txBox="1"/>
          <p:nvPr/>
        </p:nvSpPr>
        <p:spPr>
          <a:xfrm>
            <a:off x="4325257" y="6098420"/>
            <a:ext cx="4455886" cy="438582"/>
          </a:xfrm>
          <a:prstGeom prst="rect">
            <a:avLst/>
          </a:prstGeom>
          <a:noFill/>
        </p:spPr>
        <p:txBody>
          <a:bodyPr wrap="square" rtlCol="0">
            <a:spAutoFit/>
          </a:bodyPr>
          <a:lstStyle/>
          <a:p>
            <a:pPr algn="r">
              <a:lnSpc>
                <a:spcPct val="75000"/>
              </a:lnSpc>
            </a:pPr>
            <a:r>
              <a:rPr lang="en-US" baseline="30000" dirty="0">
                <a:solidFill>
                  <a:schemeClr val="bg1"/>
                </a:solidFill>
              </a:rPr>
              <a:t>Photo: Lake City Village low-income housing, Seattle, Washington</a:t>
            </a:r>
            <a:r>
              <a:rPr lang="en-US" baseline="30000" dirty="0" smtClean="0">
                <a:solidFill>
                  <a:schemeClr val="bg1"/>
                </a:solidFill>
              </a:rPr>
              <a:t>.</a:t>
            </a:r>
          </a:p>
          <a:p>
            <a:pPr algn="r">
              <a:lnSpc>
                <a:spcPct val="75000"/>
              </a:lnSpc>
            </a:pPr>
            <a:r>
              <a:rPr lang="en-US" baseline="30000" dirty="0" smtClean="0">
                <a:solidFill>
                  <a:schemeClr val="bg1"/>
                </a:solidFill>
              </a:rPr>
              <a:t>Photo </a:t>
            </a:r>
            <a:r>
              <a:rPr lang="en-US" baseline="30000" dirty="0">
                <a:solidFill>
                  <a:schemeClr val="bg1"/>
                </a:solidFill>
              </a:rPr>
              <a:t>courtesy of </a:t>
            </a:r>
            <a:r>
              <a:rPr lang="en-US" baseline="30000" dirty="0" smtClean="0">
                <a:solidFill>
                  <a:schemeClr val="bg1"/>
                </a:solidFill>
              </a:rPr>
              <a:t>SolarWorld</a:t>
            </a:r>
            <a:r>
              <a:rPr lang="en-US" baseline="30000" dirty="0">
                <a:solidFill>
                  <a:schemeClr val="bg1"/>
                </a:solidFill>
              </a:rPr>
              <a:t> </a:t>
            </a:r>
            <a:r>
              <a:rPr lang="en-US" baseline="30000" dirty="0" smtClean="0">
                <a:solidFill>
                  <a:schemeClr val="bg1"/>
                </a:solidFill>
              </a:rPr>
              <a:t>www.solarworld.com </a:t>
            </a:r>
            <a:endParaRPr lang="en-US" dirty="0">
              <a:solidFill>
                <a:schemeClr val="bg1"/>
              </a:solidFill>
            </a:endParaRPr>
          </a:p>
        </p:txBody>
      </p:sp>
      <p:sp>
        <p:nvSpPr>
          <p:cNvPr id="8" name="Content Placeholder 2"/>
          <p:cNvSpPr txBox="1">
            <a:spLocks/>
          </p:cNvSpPr>
          <p:nvPr/>
        </p:nvSpPr>
        <p:spPr>
          <a:xfrm>
            <a:off x="5084642" y="4147165"/>
            <a:ext cx="4059358" cy="217054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chemeClr val="tx1"/>
                </a:solidFill>
                <a:latin typeface="Open Sans Light" charset="0"/>
                <a:ea typeface="Open Sans Light" charset="0"/>
                <a:cs typeface="Open Sans Light"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chemeClr val="tx1"/>
                </a:solidFill>
                <a:latin typeface="Open Sans Light" charset="0"/>
                <a:ea typeface="Open Sans Light" charset="0"/>
                <a:cs typeface="Open Sans Light"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chemeClr val="tx1"/>
                </a:solidFill>
                <a:latin typeface="Open Sans Light" charset="0"/>
                <a:ea typeface="Open Sans Light" charset="0"/>
                <a:cs typeface="Open Sans Light"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Open Sans Light" charset="0"/>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None/>
            </a:pPr>
            <a:endParaRPr lang="en-US" sz="2000" dirty="0" smtClean="0">
              <a:solidFill>
                <a:schemeClr val="bg1"/>
              </a:solidFill>
            </a:endParaRPr>
          </a:p>
        </p:txBody>
      </p:sp>
      <p:sp>
        <p:nvSpPr>
          <p:cNvPr id="5" name="Slide Number Placeholder 4"/>
          <p:cNvSpPr>
            <a:spLocks noGrp="1"/>
          </p:cNvSpPr>
          <p:nvPr>
            <p:ph type="sldNum" sz="quarter" idx="12"/>
          </p:nvPr>
        </p:nvSpPr>
        <p:spPr>
          <a:xfrm>
            <a:off x="6457950" y="6389402"/>
            <a:ext cx="2057400" cy="365125"/>
          </a:xfrm>
        </p:spPr>
        <p:txBody>
          <a:bodyPr/>
          <a:lstStyle/>
          <a:p>
            <a:fld id="{93DA75DC-61C1-DA49-8D98-7649EF1952AB}"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820010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future grid: some relevant essentials</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Variable sources: wind and solar (Maryland and ~&gt;10x as much as needed even with economic growth)</a:t>
            </a:r>
          </a:p>
          <a:p>
            <a:r>
              <a:rPr lang="en-US" dirty="0" smtClean="0"/>
              <a:t>Solar is the main distributed resource</a:t>
            </a:r>
          </a:p>
          <a:p>
            <a:r>
              <a:rPr lang="en-US" dirty="0" smtClean="0"/>
              <a:t>Resilience + low emissions require distributed solar + distributed storage + microgrids + demand response = nested smart grid</a:t>
            </a:r>
          </a:p>
          <a:p>
            <a:r>
              <a:rPr lang="en-US" dirty="0" smtClean="0"/>
              <a:t>Electric vehicles (private and public)  and vehicle-to-grid technology</a:t>
            </a:r>
          </a:p>
        </p:txBody>
      </p:sp>
      <p:sp>
        <p:nvSpPr>
          <p:cNvPr id="4" name="Slide Number Placeholder 3"/>
          <p:cNvSpPr>
            <a:spLocks noGrp="1"/>
          </p:cNvSpPr>
          <p:nvPr>
            <p:ph type="sldNum" sz="quarter" idx="12"/>
          </p:nvPr>
        </p:nvSpPr>
        <p:spPr/>
        <p:txBody>
          <a:bodyPr/>
          <a:lstStyle/>
          <a:p>
            <a:fld id="{93DA75DC-61C1-DA49-8D98-7649EF1952AB}" type="slidenum">
              <a:rPr lang="en-US" smtClean="0"/>
              <a:t>9</a:t>
            </a:fld>
            <a:endParaRPr lang="en-US" dirty="0"/>
          </a:p>
        </p:txBody>
      </p:sp>
      <p:pic>
        <p:nvPicPr>
          <p:cNvPr id="8" name="Picture 4" descr="File:Shelby Farms Solar Farm Memphis TN 2013-02-02 008.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29149" y="2091022"/>
            <a:ext cx="4302579" cy="341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1304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5112</TotalTime>
  <Words>1380</Words>
  <Application>Microsoft Office PowerPoint</Application>
  <PresentationFormat>On-screen Show (4:3)</PresentationFormat>
  <Paragraphs>130</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Energy Justice Issues relating to the Grid of the Future</vt:lpstr>
      <vt:lpstr>Today’s energy system is wasteful</vt:lpstr>
      <vt:lpstr>Today’s energy system is wasteful: Slide 2</vt:lpstr>
      <vt:lpstr>IMPOSSIBE CHOICES: RENT, MEDICINE OR HEAT</vt:lpstr>
      <vt:lpstr>Low-income homes are relatively inefficient</vt:lpstr>
      <vt:lpstr>Low-income households have not had access to solar energy</vt:lpstr>
      <vt:lpstr>WHAT ABOUT ENERGY  ASSISTANCE PROGRAMS?</vt:lpstr>
      <vt:lpstr>PowerPoint Presentation</vt:lpstr>
      <vt:lpstr>The future grid: some relevant essentials</vt:lpstr>
      <vt:lpstr>Some Current and smart grid characteristics</vt:lpstr>
      <vt:lpstr>Revenue streams/bill reduction potential</vt:lpstr>
      <vt:lpstr>ENERGY JUSTICE AND gOTF</vt:lpstr>
      <vt:lpstr>     AFFORDABLE GRID  FOR ALL</vt:lpstr>
      <vt:lpstr>FOR MORE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Heating,  Rent or Medicine</dc:title>
  <dc:creator>Laura Hayes</dc:creator>
  <cp:lastModifiedBy>Tim Judson</cp:lastModifiedBy>
  <cp:revision>200</cp:revision>
  <dcterms:created xsi:type="dcterms:W3CDTF">2015-08-26T16:32:35Z</dcterms:created>
  <dcterms:modified xsi:type="dcterms:W3CDTF">2015-12-01T14:41:01Z</dcterms:modified>
</cp:coreProperties>
</file>