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76" r:id="rId13"/>
    <p:sldId id="259" r:id="rId14"/>
    <p:sldId id="264" r:id="rId15"/>
    <p:sldId id="260" r:id="rId16"/>
    <p:sldId id="263" r:id="rId17"/>
    <p:sldId id="26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A18C5-073B-4A14-9151-2E9A4B97CB76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952A2-27F2-4B95-9226-D1EEDD2C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E9B276-B3C1-47FA-8B0C-E2B74896F7F9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3697-EB00-47DB-83AD-7879F6FA786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0BED-2BDA-4A26-9313-A6FE4E2F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6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9" y="870858"/>
            <a:ext cx="10363200" cy="244974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Update </a:t>
            </a:r>
            <a:r>
              <a:rPr lang="en-US" sz="4400" dirty="0"/>
              <a:t>on </a:t>
            </a:r>
            <a:r>
              <a:rPr lang="en-US" sz="4400" dirty="0" smtClean="0"/>
              <a:t>Yucca Mountain </a:t>
            </a:r>
            <a:r>
              <a:rPr lang="en-US" sz="4400" dirty="0" smtClean="0"/>
              <a:t>and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Transportation </a:t>
            </a:r>
            <a:r>
              <a:rPr lang="en-US" sz="4400" dirty="0" smtClean="0"/>
              <a:t>Impacts </a:t>
            </a:r>
            <a:br>
              <a:rPr lang="en-US" sz="4400" dirty="0" smtClean="0"/>
            </a:br>
            <a:r>
              <a:rPr lang="en-US" sz="4400" dirty="0" smtClean="0"/>
              <a:t>on  Native American Communities </a:t>
            </a:r>
            <a:r>
              <a:rPr lang="en-US" sz="9600" dirty="0"/>
              <a:t/>
            </a:r>
            <a:br>
              <a:rPr lang="en-US" sz="9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571" y="3614057"/>
            <a:ext cx="8534400" cy="30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Bob </a:t>
            </a:r>
            <a:r>
              <a:rPr lang="en-US" sz="3600" dirty="0">
                <a:solidFill>
                  <a:schemeClr val="tx1"/>
                </a:solidFill>
              </a:rPr>
              <a:t>Halstead</a:t>
            </a: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Office of the Governor</a:t>
            </a: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Nevada Agency for Nuclear Projects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March 26, 2015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6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Shipments to Yucca Mountain</a:t>
            </a:r>
            <a:br>
              <a:rPr lang="en-US" sz="4000" dirty="0" smtClean="0"/>
            </a:br>
            <a:r>
              <a:rPr lang="en-US" sz="4000" dirty="0" smtClean="0"/>
              <a:t>The DOE proposed Action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 smtClean="0"/>
              <a:t>Ship 9,495 rail casks (2,800 trains) &amp; 2,650 truck casks over 50 years </a:t>
            </a:r>
          </a:p>
          <a:p>
            <a:pPr eaLnBrk="1" hangingPunct="1"/>
            <a:r>
              <a:rPr lang="en-US" sz="3600" dirty="0" smtClean="0"/>
              <a:t>If No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Repository: 21,909 rail casks (about 6,700 trains) &amp; 5,025 truck casks </a:t>
            </a:r>
          </a:p>
          <a:p>
            <a:pPr eaLnBrk="1" hangingPunct="1"/>
            <a:r>
              <a:rPr lang="en-US" sz="3600" dirty="0" smtClean="0"/>
              <a:t>Average 1-3 trains (3-5 casks per train) &amp;   1-2 trucks (1 cask per truck) per week for 50 years</a:t>
            </a:r>
          </a:p>
          <a:p>
            <a:pPr eaLnBrk="1" hangingPunct="1"/>
            <a:r>
              <a:rPr lang="en-US" sz="3600" dirty="0" smtClean="0"/>
              <a:t>Every day, for 50 years, one or more loaded casks on rail or road, from 76 shipping sites to a single national repository or storage site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Sites and Yucca Mt.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7" y="1427992"/>
            <a:ext cx="968827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as Vegas [Converted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5600" y="838201"/>
            <a:ext cx="121920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16800" y="2743200"/>
            <a:ext cx="4775200" cy="1477328"/>
          </a:xfrm>
          <a:prstGeom prst="rect">
            <a:avLst/>
          </a:prstGeom>
          <a:gradFill flip="none" rotWithShape="1">
            <a:gsLst>
              <a:gs pos="83000">
                <a:srgbClr val="D4DEFF"/>
              </a:gs>
              <a:gs pos="83000">
                <a:srgbClr val="D4DEFF"/>
              </a:gs>
              <a:gs pos="83000">
                <a:schemeClr val="accent1"/>
              </a:gs>
              <a:gs pos="100000">
                <a:srgbClr val="96AB94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Located in Las Vegas within 0.5 mile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 (800 m) of UPRR Route to Caliente </a:t>
            </a:r>
            <a:r>
              <a:rPr lang="en-US" dirty="0" smtClean="0">
                <a:ea typeface="+mn-ea"/>
              </a:rPr>
              <a:t>:</a:t>
            </a:r>
            <a:endParaRPr lang="en-US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34 </a:t>
            </a:r>
            <a:r>
              <a:rPr lang="en-US" dirty="0">
                <a:ea typeface="+mn-ea"/>
              </a:rPr>
              <a:t>Hotels, 49,000 Hotel Rooms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40,000 </a:t>
            </a:r>
            <a:r>
              <a:rPr lang="en-US" dirty="0">
                <a:ea typeface="+mn-ea"/>
              </a:rPr>
              <a:t>Visitors &amp; Workers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18400" y="152401"/>
            <a:ext cx="4572000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smtClean="0"/>
              <a:t>Rail through Las Vegas </a:t>
            </a:r>
          </a:p>
          <a:p>
            <a:pPr>
              <a:defRPr/>
            </a:pPr>
            <a:r>
              <a:rPr lang="en-US" sz="2000" dirty="0" smtClean="0"/>
              <a:t>to Yucca Mountain via Caliente</a:t>
            </a:r>
          </a:p>
          <a:p>
            <a:pPr>
              <a:defRPr/>
            </a:pPr>
            <a:r>
              <a:rPr lang="en-US" sz="2000" dirty="0" smtClean="0"/>
              <a:t>Up to 110 trainloads per year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643246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n-ea"/>
              </a:rPr>
              <a:t>Unacceptable Las Vegas</a:t>
            </a:r>
            <a:endParaRPr lang="en-US" sz="4400" dirty="0">
              <a:latin typeface="+mj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n-ea"/>
              </a:rPr>
              <a:t>Transportation Impacts 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" y="4191001"/>
            <a:ext cx="3381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100% of Truck Shipments</a:t>
            </a:r>
          </a:p>
          <a:p>
            <a:r>
              <a:rPr lang="en-US" sz="2400" b="1" dirty="0"/>
              <a:t>1 or 2 trucks per </a:t>
            </a:r>
            <a:r>
              <a:rPr lang="en-US" sz="2400" b="1" dirty="0" smtClean="0"/>
              <a:t>week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601" y="4800601"/>
            <a:ext cx="4750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220,000 Clark County residents</a:t>
            </a:r>
          </a:p>
          <a:p>
            <a:r>
              <a:rPr lang="en-US" sz="2400" b="1" dirty="0" smtClean="0"/>
              <a:t>Live within the 0.5 mile Region</a:t>
            </a:r>
          </a:p>
          <a:p>
            <a:r>
              <a:rPr lang="en-US" sz="2400" b="1" dirty="0" smtClean="0"/>
              <a:t>Of influence (ROI) for Truck and Rail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Sites and Tribal Lands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7992"/>
            <a:ext cx="968827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29896"/>
              </p:ext>
            </p:extLst>
          </p:nvPr>
        </p:nvGraphicFramePr>
        <p:xfrm>
          <a:off x="450762" y="167439"/>
          <a:ext cx="5666703" cy="537048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48418"/>
                <a:gridCol w="2940246"/>
                <a:gridCol w="1378039"/>
              </a:tblGrid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LSADC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Alabama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Cherokees of Southeast Alabama 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SDAISA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Arizona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Maricopa (Ak-Chin) AZ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Arizona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Navajo Nation AZ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California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Fort Yuma (Quechan) 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California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Morongo 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California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Round Valley 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California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Agua Caliente 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California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Cabazon 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Idaho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Fort Hall 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Iowa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Sac and Fox (Iowa) 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Reservation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Louisiana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Four Winds Cherokee 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SDAISA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Louisiana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Adais Caddo 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SDAISA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Louisiana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Jena Band of Choctaw 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TDSA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Louisiana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United Houma Nation 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TDSA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Minnesota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Prairie Island MN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Indian Community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Nebraska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Omaha 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Nevada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Las Vegas 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Colony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282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Nevada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Moapa River 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31952"/>
              </p:ext>
            </p:extLst>
          </p:nvPr>
        </p:nvGraphicFramePr>
        <p:xfrm>
          <a:off x="6221569" y="164250"/>
          <a:ext cx="5666703" cy="4240327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48418"/>
                <a:gridCol w="2940246"/>
                <a:gridCol w="1378039"/>
              </a:tblGrid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 Jersey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Ramapough</a:t>
                      </a:r>
                      <a:r>
                        <a:rPr lang="en-US" sz="1400" u="none" strike="noStrike" dirty="0">
                          <a:effectLst/>
                        </a:rPr>
                        <a:t> NJ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TDSA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 Mexico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Navajo Nation NM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 Mexico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Laguna NM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Pueblo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 Mexico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Acoma NM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Pueblo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 York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Cattaraugus 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North Carolina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Lumbee NC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TDSA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Oklahoma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Cheyenne-Arapaho 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Oklahoma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Caddo-Wichita-Delaware 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Oklahoma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Chickasaw 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Oklahoma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Choctaw 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Oklahoma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Creek 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Oklahoma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Cherokee 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  <a:tr h="326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Utah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Paiute of Utah UT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Reservation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5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Tribes in CA, AZ NV and 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7" y="1322042"/>
            <a:ext cx="9085217" cy="5092010"/>
          </a:xfrm>
        </p:spPr>
      </p:pic>
    </p:spTree>
    <p:extLst>
      <p:ext uri="{BB962C8B-B14F-4D97-AF65-F5344CB8AC3E}">
        <p14:creationId xmlns:p14="http://schemas.microsoft.com/office/powerpoint/2010/main" val="37953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Nevada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0" y="1388303"/>
            <a:ext cx="9014284" cy="5052254"/>
          </a:xfrm>
        </p:spPr>
      </p:pic>
    </p:spTree>
    <p:extLst>
      <p:ext uri="{BB962C8B-B14F-4D97-AF65-F5344CB8AC3E}">
        <p14:creationId xmlns:p14="http://schemas.microsoft.com/office/powerpoint/2010/main" val="5366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Tribes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2772"/>
            <a:ext cx="9841845" cy="5516079"/>
          </a:xfrm>
        </p:spPr>
      </p:pic>
    </p:spTree>
    <p:extLst>
      <p:ext uri="{BB962C8B-B14F-4D97-AF65-F5344CB8AC3E}">
        <p14:creationId xmlns:p14="http://schemas.microsoft.com/office/powerpoint/2010/main" val="24793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NRC Licensing Proceeding</a:t>
            </a:r>
          </a:p>
          <a:p>
            <a:r>
              <a:rPr lang="en-US" sz="4400" dirty="0" smtClean="0"/>
              <a:t>Congress and Proposed Legislation</a:t>
            </a:r>
          </a:p>
          <a:p>
            <a:r>
              <a:rPr lang="en-US" sz="4400" dirty="0" smtClean="0"/>
              <a:t>DOE Program Developments</a:t>
            </a:r>
          </a:p>
          <a:p>
            <a:r>
              <a:rPr lang="en-US" sz="4400" dirty="0" smtClean="0"/>
              <a:t>Rep. Hardy’s Op-Ed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387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/>
            <a:r>
              <a:rPr lang="en-US" sz="4000" dirty="0"/>
              <a:t>What Exists at Yucca Mountain </a:t>
            </a:r>
            <a:r>
              <a:rPr lang="en-US" sz="4000" dirty="0" smtClean="0"/>
              <a:t>Today</a:t>
            </a:r>
          </a:p>
          <a:p>
            <a:pPr marL="91440"/>
            <a:r>
              <a:rPr lang="en-US" sz="4000" dirty="0" smtClean="0"/>
              <a:t>Spent </a:t>
            </a:r>
            <a:r>
              <a:rPr lang="en-US" sz="4000" dirty="0"/>
              <a:t>Fuel and High-Level Nuclear Waste Transportation </a:t>
            </a:r>
            <a:r>
              <a:rPr lang="en-US" sz="4000" dirty="0" smtClean="0"/>
              <a:t>Risks</a:t>
            </a:r>
          </a:p>
          <a:p>
            <a:pPr marL="91440"/>
            <a:r>
              <a:rPr lang="en-US" sz="4000" dirty="0" smtClean="0"/>
              <a:t>Impacts </a:t>
            </a:r>
            <a:r>
              <a:rPr lang="en-US" sz="4000" dirty="0"/>
              <a:t>on Native American </a:t>
            </a:r>
            <a:r>
              <a:rPr lang="en-US" sz="4000" dirty="0" smtClean="0"/>
              <a:t>Communities</a:t>
            </a:r>
            <a:endParaRPr lang="en-US" sz="4000" dirty="0"/>
          </a:p>
          <a:p>
            <a:pPr marL="91440"/>
            <a:r>
              <a:rPr lang="en-US" sz="4000" dirty="0"/>
              <a:t>Recent </a:t>
            </a:r>
            <a:r>
              <a:rPr lang="en-US" sz="4000" dirty="0" smtClean="0"/>
              <a:t>Developments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8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Exists Today at Yucca Mountain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Discussion necessary because of misinformation presented in pro-Yucca Mountain media reports</a:t>
            </a:r>
          </a:p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No waste disposal tunnels</a:t>
            </a:r>
          </a:p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No waste handling facilities</a:t>
            </a:r>
          </a:p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No repository construction authorization</a:t>
            </a:r>
          </a:p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No railroad access</a:t>
            </a:r>
          </a:p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Expired BLM land withdrawal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0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Only  Exploratory  Tunnel Exists </a:t>
            </a:r>
            <a:br>
              <a:rPr lang="en-US" altLang="en-US" dirty="0"/>
            </a:br>
            <a:r>
              <a:rPr lang="en-US" altLang="en-US" dirty="0"/>
              <a:t>Cannot be used for storage or disposal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769" y="1600201"/>
            <a:ext cx="720446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5817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Safety </a:t>
            </a:r>
            <a:r>
              <a:rPr lang="en-US" dirty="0"/>
              <a:t>and Environmental Case </a:t>
            </a:r>
            <a:br>
              <a:rPr lang="en-US" dirty="0"/>
            </a:br>
            <a:r>
              <a:rPr lang="en-US" dirty="0"/>
              <a:t>Against Yucca Mountain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defRPr/>
            </a:pPr>
            <a:r>
              <a:rPr lang="en-US" sz="3600" dirty="0">
                <a:solidFill>
                  <a:srgbClr val="000000"/>
                </a:solidFill>
              </a:rPr>
              <a:t>The site is not suitable for development as a geologic repository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600" dirty="0"/>
              <a:t>The DOE license application is incomplete,  inaccurate, and no longer valid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600" dirty="0"/>
              <a:t>The DOE Yucca Mountain transportation impacts are unacceptable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600" dirty="0"/>
              <a:t>The DOE environmental impact statement (EIS) does not comply with the National Environmental Policy Act (NEPA)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4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Transportation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77600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smtClean="0"/>
              <a:t>Incident-free exposures to members of the public; </a:t>
            </a:r>
          </a:p>
          <a:p>
            <a:r>
              <a:rPr lang="en-US" sz="16000" dirty="0" smtClean="0"/>
              <a:t>Incident-free exposures to transportation workers;</a:t>
            </a:r>
          </a:p>
          <a:p>
            <a:r>
              <a:rPr lang="en-US" sz="16000" dirty="0" smtClean="0"/>
              <a:t>Release of radioactive material as a result of the maximum reasonably foreseeable transportation accident; &amp; </a:t>
            </a:r>
          </a:p>
          <a:p>
            <a:r>
              <a:rPr lang="en-US" sz="16000" dirty="0" smtClean="0"/>
              <a:t>Release of radioactive material following a successful act of sabotage or terrorism</a:t>
            </a:r>
          </a:p>
          <a:p>
            <a:pPr marL="0" indent="0">
              <a:buNone/>
            </a:pPr>
            <a:endParaRPr lang="en-US" sz="1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600" dirty="0" smtClean="0"/>
              <a:t>Source: Halstead and Dilger, ANS IHLRWMC 2011, Albuquerque, NM, April 10-14, 2011, Pp. 410-411.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Spent Fuel Assemblies Are Lethally Radioactive during Transportation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</a:p>
                    <a:p>
                      <a:r>
                        <a:rPr lang="en-US" dirty="0" smtClean="0"/>
                        <a:t>(years)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</a:t>
                      </a:r>
                    </a:p>
                    <a:p>
                      <a:r>
                        <a:rPr lang="en-US" dirty="0" smtClean="0"/>
                        <a:t>(curies/assembly)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Dose Rate (rem/hr)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Lethal Exposure</a:t>
                      </a:r>
                    </a:p>
                    <a:p>
                      <a:r>
                        <a:rPr lang="en-US" dirty="0" smtClean="0"/>
                        <a:t> (time)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2,500,000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234,000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 seconds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600,000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46,800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 seconds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400,000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23,400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 minutes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8,640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3.2 minutes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2,150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12.5 minutes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1200" y="4343401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Spent fuel activity and surface dose rates are provided in DOE-NRC, Waste Confidence Proceeding, Statement of Position of the U.S. Department of Energy, DOE/NE-007(April 15, 1980) Table II-4, p.II-56. NRC defines lethal dose as the dose of radiation expected to cause death to 50 percent of an exposed population within 30 days, typically 400 to 450 rem (4 to 5 sieverts) received over a very short time. See http://www.nrc.gov/reading-rm/basic-ref/glossary/lethal-dose-ld.html.</a:t>
            </a:r>
          </a:p>
          <a:p>
            <a:r>
              <a:rPr lang="en-US" dirty="0" smtClean="0"/>
              <a:t>Revised 2.12.2013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Shipping Cask Vulnerability in Severe Accident Fires is an Ongoing Debate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06" y="1462088"/>
            <a:ext cx="5157787" cy="823912"/>
          </a:xfrm>
        </p:spPr>
        <p:txBody>
          <a:bodyPr/>
          <a:lstStyle/>
          <a:p>
            <a:r>
              <a:rPr lang="en-US" dirty="0" smtClean="0"/>
              <a:t>MacArthur Maze - 2007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Baltimore Rail Tunnel - 2001</a:t>
            </a:r>
            <a:endParaRPr lang="en-US" dirty="0"/>
          </a:p>
        </p:txBody>
      </p:sp>
      <p:pic>
        <p:nvPicPr>
          <p:cNvPr id="7" name="Content Placeholder 3" descr="collapse2.600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86201"/>
            <a:ext cx="5386917" cy="2343309"/>
          </a:xfrm>
        </p:spPr>
      </p:pic>
      <p:pic>
        <p:nvPicPr>
          <p:cNvPr id="8" name="Content Placeholder 3" descr="MacArthur-Maze-Mending1may0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2641600" cy="1525524"/>
          </a:xfrm>
          <a:prstGeom prst="rect">
            <a:avLst/>
          </a:prstGeom>
        </p:spPr>
      </p:pic>
      <p:pic>
        <p:nvPicPr>
          <p:cNvPr id="9" name="Picture 3" descr="balt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93368" y="2852099"/>
            <a:ext cx="5389033" cy="259684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Show Shipping Casks Are </a:t>
            </a:r>
            <a:br>
              <a:rPr lang="en-US" dirty="0" smtClean="0"/>
            </a:br>
            <a:r>
              <a:rPr lang="en-US" dirty="0" smtClean="0"/>
              <a:t>Vulnerable to Terrorist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088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Truck Cask Test, 1982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0428" y="1462088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Rail Cask Test, 1998</a:t>
            </a:r>
            <a:endParaRPr lang="en-US" sz="3200" dirty="0"/>
          </a:p>
        </p:txBody>
      </p:sp>
      <p:pic>
        <p:nvPicPr>
          <p:cNvPr id="7" name="Picture 4" descr="Impact 2 cop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99201" y="3048001"/>
            <a:ext cx="5389033" cy="3029549"/>
          </a:xfrm>
          <a:noFill/>
        </p:spPr>
      </p:pic>
      <p:pic>
        <p:nvPicPr>
          <p:cNvPr id="8" name="Picture 3" descr="Impac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2286000"/>
            <a:ext cx="2235200" cy="1256616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  <p:pic>
        <p:nvPicPr>
          <p:cNvPr id="9" name="Picture 9" descr="Attack Hole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3429000"/>
            <a:ext cx="5386917" cy="2691348"/>
          </a:xfrm>
          <a:noFill/>
          <a:ln/>
        </p:spPr>
      </p:pic>
      <p:pic>
        <p:nvPicPr>
          <p:cNvPr id="10" name="Picture 8" descr="Attack P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14400" y="2362201"/>
            <a:ext cx="2336800" cy="123155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739</Words>
  <Application>Microsoft Office PowerPoint</Application>
  <PresentationFormat>Custom</PresentationFormat>
  <Paragraphs>194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 Update on Yucca Mountain and Transportation Impacts  on  Native American Communities  </vt:lpstr>
      <vt:lpstr>Overview</vt:lpstr>
      <vt:lpstr>What Exists Today at Yucca Mountain</vt:lpstr>
      <vt:lpstr>Only  Exploratory  Tunnel Exists  Cannot be used for storage or disposal</vt:lpstr>
      <vt:lpstr> Safety and Environmental Case  Against Yucca Mountain </vt:lpstr>
      <vt:lpstr>Transportation Risks</vt:lpstr>
      <vt:lpstr>Spent Fuel Assemblies Are Lethally Radioactive during Transportation </vt:lpstr>
      <vt:lpstr>Shipping Cask Vulnerability in Severe Accident Fires is an Ongoing Debate</vt:lpstr>
      <vt:lpstr>Tests Show Shipping Casks Are  Vulnerable to Terrorist Attacks</vt:lpstr>
      <vt:lpstr> Shipments to Yucca Mountain The DOE proposed Action </vt:lpstr>
      <vt:lpstr>Shipping Sites and Yucca Mt.</vt:lpstr>
      <vt:lpstr>PowerPoint Presentation</vt:lpstr>
      <vt:lpstr>Shipping Sites and Tribal Lands</vt:lpstr>
      <vt:lpstr>PowerPoint Presentation</vt:lpstr>
      <vt:lpstr>Tribes in CA, AZ NV and UT</vt:lpstr>
      <vt:lpstr>Nevada Detail</vt:lpstr>
      <vt:lpstr>Tribes Detail</vt:lpstr>
      <vt:lpstr>Recent Developments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Dilger</dc:creator>
  <cp:lastModifiedBy>Bob</cp:lastModifiedBy>
  <cp:revision>12</cp:revision>
  <dcterms:created xsi:type="dcterms:W3CDTF">2015-03-25T16:09:12Z</dcterms:created>
  <dcterms:modified xsi:type="dcterms:W3CDTF">2015-03-25T05:53:51Z</dcterms:modified>
</cp:coreProperties>
</file>