
<file path=[Content_Types].xml><?xml version="1.0" encoding="utf-8"?>
<Types xmlns="http://schemas.openxmlformats.org/package/2006/content-types">
  <Default Extension="png" ContentType="image/png"/>
  <Default Extension="jpeg" ContentType="image/jpeg"/>
  <Default Extension="m4a" ContentType="audio/unknown"/>
  <Default Extension="emf" ContentType="image/x-emf"/>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1" r:id="rId3"/>
    <p:sldId id="262" r:id="rId4"/>
    <p:sldId id="258" r:id="rId5"/>
    <p:sldId id="276" r:id="rId6"/>
    <p:sldId id="260" r:id="rId7"/>
    <p:sldId id="275" r:id="rId8"/>
    <p:sldId id="259" r:id="rId9"/>
    <p:sldId id="279" r:id="rId10"/>
    <p:sldId id="265" r:id="rId11"/>
    <p:sldId id="278" r:id="rId12"/>
    <p:sldId id="27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60" autoAdjust="0"/>
  </p:normalViewPr>
  <p:slideViewPr>
    <p:cSldViewPr snapToGrid="0">
      <p:cViewPr>
        <p:scale>
          <a:sx n="60" d="100"/>
          <a:sy n="60" d="100"/>
        </p:scale>
        <p:origin x="24" y="-84"/>
      </p:cViewPr>
      <p:guideLst>
        <p:guide orient="horz" pos="2160"/>
        <p:guide pos="3840"/>
      </p:guideLst>
    </p:cSldViewPr>
  </p:slideViewPr>
  <p:outlineViewPr>
    <p:cViewPr>
      <p:scale>
        <a:sx n="33" d="100"/>
        <a:sy n="33" d="100"/>
      </p:scale>
      <p:origin x="0" y="-2727"/>
    </p:cViewPr>
  </p:outlineViewPr>
  <p:notesTextViewPr>
    <p:cViewPr>
      <p:scale>
        <a:sx n="1" d="1"/>
        <a:sy n="1" d="1"/>
      </p:scale>
      <p:origin x="0" y="0"/>
    </p:cViewPr>
  </p:notesTextViewPr>
  <p:notesViewPr>
    <p:cSldViewPr snapToGrid="0">
      <p:cViewPr>
        <p:scale>
          <a:sx n="90" d="100"/>
          <a:sy n="90" d="100"/>
        </p:scale>
        <p:origin x="1254"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0454F-7FFB-4E90-81BA-3539EDCC92A2}"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DFA26A63-731A-4414-AAEE-0961C2F77A2B}">
      <dgm:prSet custT="1"/>
      <dgm:spPr>
        <a:solidFill>
          <a:srgbClr val="0070C0"/>
        </a:solidFill>
        <a:ln>
          <a:solidFill>
            <a:srgbClr val="FFC000"/>
          </a:solidFill>
        </a:ln>
      </dgm:spPr>
      <dgm:t>
        <a:bodyPr/>
        <a:lstStyle/>
        <a:p>
          <a:pPr rtl="0"/>
          <a:r>
            <a:rPr lang="en-US" sz="1800" dirty="0" smtClean="0"/>
            <a:t>Who will own the distributed energy resources?</a:t>
          </a:r>
          <a:endParaRPr lang="en-US" sz="1800" dirty="0"/>
        </a:p>
      </dgm:t>
    </dgm:pt>
    <dgm:pt modelId="{57D07C42-7282-4208-A913-587F4EA7D1BD}" type="parTrans" cxnId="{3A57530B-2E60-4389-8744-87666BF52991}">
      <dgm:prSet/>
      <dgm:spPr/>
      <dgm:t>
        <a:bodyPr/>
        <a:lstStyle/>
        <a:p>
          <a:endParaRPr lang="en-US"/>
        </a:p>
      </dgm:t>
    </dgm:pt>
    <dgm:pt modelId="{E7F9EF93-3BCE-490A-828E-0CA3AB23A1BD}" type="sibTrans" cxnId="{3A57530B-2E60-4389-8744-87666BF52991}">
      <dgm:prSet/>
      <dgm:spPr/>
      <dgm:t>
        <a:bodyPr/>
        <a:lstStyle/>
        <a:p>
          <a:endParaRPr lang="en-US"/>
        </a:p>
      </dgm:t>
    </dgm:pt>
    <dgm:pt modelId="{5AF4C3A6-4B52-4E5B-8A09-3DBD67178DEB}">
      <dgm:prSet custT="1"/>
      <dgm:spPr>
        <a:solidFill>
          <a:srgbClr val="0070C0"/>
        </a:solidFill>
        <a:ln>
          <a:solidFill>
            <a:srgbClr val="FFC000"/>
          </a:solidFill>
        </a:ln>
      </dgm:spPr>
      <dgm:t>
        <a:bodyPr/>
        <a:lstStyle/>
        <a:p>
          <a:pPr rtl="0"/>
          <a:r>
            <a:rPr lang="en-US" sz="1600" dirty="0" smtClean="0"/>
            <a:t>What will utilities be paid for?</a:t>
          </a:r>
          <a:endParaRPr lang="en-US" sz="1600" dirty="0"/>
        </a:p>
      </dgm:t>
    </dgm:pt>
    <dgm:pt modelId="{B5F719CD-0419-4BFE-B250-14DB44C7DC40}" type="parTrans" cxnId="{D039D60F-2869-479C-9F5B-F25C9FF42F54}">
      <dgm:prSet/>
      <dgm:spPr/>
      <dgm:t>
        <a:bodyPr/>
        <a:lstStyle/>
        <a:p>
          <a:endParaRPr lang="en-US"/>
        </a:p>
      </dgm:t>
    </dgm:pt>
    <dgm:pt modelId="{93DA2D46-2A36-45D2-871C-E0A04F0C0348}" type="sibTrans" cxnId="{D039D60F-2869-479C-9F5B-F25C9FF42F54}">
      <dgm:prSet/>
      <dgm:spPr/>
      <dgm:t>
        <a:bodyPr/>
        <a:lstStyle/>
        <a:p>
          <a:endParaRPr lang="en-US"/>
        </a:p>
      </dgm:t>
    </dgm:pt>
    <dgm:pt modelId="{16C484D5-0792-40E4-9CA0-E7E2EEFA1757}">
      <dgm:prSet custT="1"/>
      <dgm:spPr>
        <a:solidFill>
          <a:srgbClr val="0070C0"/>
        </a:solidFill>
        <a:ln>
          <a:solidFill>
            <a:srgbClr val="FFC000"/>
          </a:solidFill>
        </a:ln>
      </dgm:spPr>
      <dgm:t>
        <a:bodyPr/>
        <a:lstStyle/>
        <a:p>
          <a:endParaRPr lang="en-US"/>
        </a:p>
      </dgm:t>
    </dgm:pt>
    <dgm:pt modelId="{2A04250F-11C1-47C8-A862-696E94094587}" type="parTrans" cxnId="{52E4D5C4-3385-413F-B990-8751044D458B}">
      <dgm:prSet/>
      <dgm:spPr/>
      <dgm:t>
        <a:bodyPr/>
        <a:lstStyle/>
        <a:p>
          <a:endParaRPr lang="en-US"/>
        </a:p>
      </dgm:t>
    </dgm:pt>
    <dgm:pt modelId="{74E07C69-23B8-4A45-B7DB-0025D0F3929C}" type="sibTrans" cxnId="{52E4D5C4-3385-413F-B990-8751044D458B}">
      <dgm:prSet/>
      <dgm:spPr/>
      <dgm:t>
        <a:bodyPr/>
        <a:lstStyle/>
        <a:p>
          <a:endParaRPr lang="en-US"/>
        </a:p>
      </dgm:t>
    </dgm:pt>
    <dgm:pt modelId="{E723B81A-2BA4-4649-B0D1-67E0D15F13FC}">
      <dgm:prSet/>
      <dgm:spPr>
        <a:solidFill>
          <a:srgbClr val="0070C0"/>
        </a:solidFill>
        <a:ln>
          <a:solidFill>
            <a:srgbClr val="FFC000"/>
          </a:solidFill>
        </a:ln>
      </dgm:spPr>
      <dgm:t>
        <a:bodyPr/>
        <a:lstStyle/>
        <a:p>
          <a:pPr rtl="0"/>
          <a:r>
            <a:rPr lang="en-US" dirty="0" smtClean="0"/>
            <a:t>Who will be responsible for planning?</a:t>
          </a:r>
          <a:endParaRPr lang="en-US" dirty="0"/>
        </a:p>
      </dgm:t>
    </dgm:pt>
    <dgm:pt modelId="{4F3F433C-658E-4AFB-80B8-A032B6D14256}" type="sibTrans" cxnId="{A4217404-CD93-4577-9980-CBAAD7EB7815}">
      <dgm:prSet/>
      <dgm:spPr/>
      <dgm:t>
        <a:bodyPr/>
        <a:lstStyle/>
        <a:p>
          <a:endParaRPr lang="en-US"/>
        </a:p>
      </dgm:t>
    </dgm:pt>
    <dgm:pt modelId="{DA9DE874-04FA-46AD-BE26-50D138CBBED4}" type="parTrans" cxnId="{A4217404-CD93-4577-9980-CBAAD7EB7815}">
      <dgm:prSet/>
      <dgm:spPr/>
      <dgm:t>
        <a:bodyPr/>
        <a:lstStyle/>
        <a:p>
          <a:endParaRPr lang="en-US"/>
        </a:p>
      </dgm:t>
    </dgm:pt>
    <dgm:pt modelId="{75CE90B4-38D0-41DC-BF07-A3F2A18106E6}" type="pres">
      <dgm:prSet presAssocID="{70E0454F-7FFB-4E90-81BA-3539EDCC92A2}" presName="composite" presStyleCnt="0">
        <dgm:presLayoutVars>
          <dgm:chMax val="3"/>
          <dgm:animLvl val="lvl"/>
          <dgm:resizeHandles val="exact"/>
        </dgm:presLayoutVars>
      </dgm:prSet>
      <dgm:spPr/>
      <dgm:t>
        <a:bodyPr/>
        <a:lstStyle/>
        <a:p>
          <a:endParaRPr lang="en-US"/>
        </a:p>
      </dgm:t>
    </dgm:pt>
    <dgm:pt modelId="{65E6A2EF-A876-47C1-99F3-439D1D436250}" type="pres">
      <dgm:prSet presAssocID="{DFA26A63-731A-4414-AAEE-0961C2F77A2B}" presName="gear1" presStyleLbl="node1" presStyleIdx="0" presStyleCnt="3" custLinFactNeighborY="7054">
        <dgm:presLayoutVars>
          <dgm:chMax val="1"/>
          <dgm:bulletEnabled val="1"/>
        </dgm:presLayoutVars>
      </dgm:prSet>
      <dgm:spPr/>
      <dgm:t>
        <a:bodyPr/>
        <a:lstStyle/>
        <a:p>
          <a:endParaRPr lang="en-US"/>
        </a:p>
      </dgm:t>
    </dgm:pt>
    <dgm:pt modelId="{CF7ECAD7-475F-4355-808B-6967627C0B58}" type="pres">
      <dgm:prSet presAssocID="{DFA26A63-731A-4414-AAEE-0961C2F77A2B}" presName="gear1srcNode" presStyleLbl="node1" presStyleIdx="0" presStyleCnt="3"/>
      <dgm:spPr/>
      <dgm:t>
        <a:bodyPr/>
        <a:lstStyle/>
        <a:p>
          <a:endParaRPr lang="en-US"/>
        </a:p>
      </dgm:t>
    </dgm:pt>
    <dgm:pt modelId="{4D0CDE68-8AB8-4CE5-B873-C98D5D044189}" type="pres">
      <dgm:prSet presAssocID="{DFA26A63-731A-4414-AAEE-0961C2F77A2B}" presName="gear1dstNode" presStyleLbl="node1" presStyleIdx="0" presStyleCnt="3"/>
      <dgm:spPr/>
      <dgm:t>
        <a:bodyPr/>
        <a:lstStyle/>
        <a:p>
          <a:endParaRPr lang="en-US"/>
        </a:p>
      </dgm:t>
    </dgm:pt>
    <dgm:pt modelId="{0F6BC038-3F7A-4423-8AAE-5D2C4CFEC698}" type="pres">
      <dgm:prSet presAssocID="{E723B81A-2BA4-4649-B0D1-67E0D15F13FC}" presName="gear2" presStyleLbl="node1" presStyleIdx="1" presStyleCnt="3" custLinFactNeighborX="-4451" custLinFactNeighborY="1920">
        <dgm:presLayoutVars>
          <dgm:chMax val="1"/>
          <dgm:bulletEnabled val="1"/>
        </dgm:presLayoutVars>
      </dgm:prSet>
      <dgm:spPr/>
      <dgm:t>
        <a:bodyPr/>
        <a:lstStyle/>
        <a:p>
          <a:endParaRPr lang="en-US"/>
        </a:p>
      </dgm:t>
    </dgm:pt>
    <dgm:pt modelId="{53E84D8A-1D65-4FBC-BC43-255C1EDD8524}" type="pres">
      <dgm:prSet presAssocID="{E723B81A-2BA4-4649-B0D1-67E0D15F13FC}" presName="gear2srcNode" presStyleLbl="node1" presStyleIdx="1" presStyleCnt="3"/>
      <dgm:spPr/>
      <dgm:t>
        <a:bodyPr/>
        <a:lstStyle/>
        <a:p>
          <a:endParaRPr lang="en-US"/>
        </a:p>
      </dgm:t>
    </dgm:pt>
    <dgm:pt modelId="{6BFDEAE9-C3C4-4DA9-8685-5E54F0C4EA0D}" type="pres">
      <dgm:prSet presAssocID="{E723B81A-2BA4-4649-B0D1-67E0D15F13FC}" presName="gear2dstNode" presStyleLbl="node1" presStyleIdx="1" presStyleCnt="3"/>
      <dgm:spPr/>
      <dgm:t>
        <a:bodyPr/>
        <a:lstStyle/>
        <a:p>
          <a:endParaRPr lang="en-US"/>
        </a:p>
      </dgm:t>
    </dgm:pt>
    <dgm:pt modelId="{75BFDDB2-7922-4A32-9715-37257BD747E4}" type="pres">
      <dgm:prSet presAssocID="{5AF4C3A6-4B52-4E5B-8A09-3DBD67178DEB}" presName="gear3" presStyleLbl="node1" presStyleIdx="2" presStyleCnt="3" custScaleX="115021" custScaleY="115021" custLinFactNeighborX="4160"/>
      <dgm:spPr/>
      <dgm:t>
        <a:bodyPr/>
        <a:lstStyle/>
        <a:p>
          <a:endParaRPr lang="en-US"/>
        </a:p>
      </dgm:t>
    </dgm:pt>
    <dgm:pt modelId="{749ED6BE-2D15-4AF4-80FC-8C0E132DC74C}" type="pres">
      <dgm:prSet presAssocID="{5AF4C3A6-4B52-4E5B-8A09-3DBD67178DEB}" presName="gear3tx" presStyleLbl="node1" presStyleIdx="2" presStyleCnt="3">
        <dgm:presLayoutVars>
          <dgm:chMax val="1"/>
          <dgm:bulletEnabled val="1"/>
        </dgm:presLayoutVars>
      </dgm:prSet>
      <dgm:spPr/>
      <dgm:t>
        <a:bodyPr/>
        <a:lstStyle/>
        <a:p>
          <a:endParaRPr lang="en-US"/>
        </a:p>
      </dgm:t>
    </dgm:pt>
    <dgm:pt modelId="{BAD42DEE-EA97-42BE-8E36-5FF76031F588}" type="pres">
      <dgm:prSet presAssocID="{5AF4C3A6-4B52-4E5B-8A09-3DBD67178DEB}" presName="gear3srcNode" presStyleLbl="node1" presStyleIdx="2" presStyleCnt="3"/>
      <dgm:spPr/>
      <dgm:t>
        <a:bodyPr/>
        <a:lstStyle/>
        <a:p>
          <a:endParaRPr lang="en-US"/>
        </a:p>
      </dgm:t>
    </dgm:pt>
    <dgm:pt modelId="{1839AD3A-7B4E-421D-A482-DF7BA5B22ED8}" type="pres">
      <dgm:prSet presAssocID="{5AF4C3A6-4B52-4E5B-8A09-3DBD67178DEB}" presName="gear3dstNode" presStyleLbl="node1" presStyleIdx="2" presStyleCnt="3"/>
      <dgm:spPr/>
      <dgm:t>
        <a:bodyPr/>
        <a:lstStyle/>
        <a:p>
          <a:endParaRPr lang="en-US"/>
        </a:p>
      </dgm:t>
    </dgm:pt>
    <dgm:pt modelId="{23311D8F-BF92-44A6-9CB1-3310370C2506}" type="pres">
      <dgm:prSet presAssocID="{E7F9EF93-3BCE-490A-828E-0CA3AB23A1BD}" presName="connector1" presStyleLbl="sibTrans2D1" presStyleIdx="0" presStyleCnt="3"/>
      <dgm:spPr/>
      <dgm:t>
        <a:bodyPr/>
        <a:lstStyle/>
        <a:p>
          <a:endParaRPr lang="en-US"/>
        </a:p>
      </dgm:t>
    </dgm:pt>
    <dgm:pt modelId="{5CAAB8EC-A9D1-4A00-A55C-643D36A0B02A}" type="pres">
      <dgm:prSet presAssocID="{4F3F433C-658E-4AFB-80B8-A032B6D14256}" presName="connector2" presStyleLbl="sibTrans2D1" presStyleIdx="1" presStyleCnt="3" custLinFactNeighborX="-5405" custLinFactNeighborY="3009"/>
      <dgm:spPr/>
      <dgm:t>
        <a:bodyPr/>
        <a:lstStyle/>
        <a:p>
          <a:endParaRPr lang="en-US"/>
        </a:p>
      </dgm:t>
    </dgm:pt>
    <dgm:pt modelId="{83AABB8E-94FA-47AD-89CF-50551EDB661E}" type="pres">
      <dgm:prSet presAssocID="{93DA2D46-2A36-45D2-871C-E0A04F0C0348}" presName="connector3" presStyleLbl="sibTrans2D1" presStyleIdx="2" presStyleCnt="3" custScaleX="111008" custScaleY="111008" custLinFactNeighborX="2221" custLinFactNeighborY="-5273"/>
      <dgm:spPr/>
      <dgm:t>
        <a:bodyPr/>
        <a:lstStyle/>
        <a:p>
          <a:endParaRPr lang="en-US"/>
        </a:p>
      </dgm:t>
    </dgm:pt>
  </dgm:ptLst>
  <dgm:cxnLst>
    <dgm:cxn modelId="{D039D60F-2869-479C-9F5B-F25C9FF42F54}" srcId="{70E0454F-7FFB-4E90-81BA-3539EDCC92A2}" destId="{5AF4C3A6-4B52-4E5B-8A09-3DBD67178DEB}" srcOrd="2" destOrd="0" parTransId="{B5F719CD-0419-4BFE-B250-14DB44C7DC40}" sibTransId="{93DA2D46-2A36-45D2-871C-E0A04F0C0348}"/>
    <dgm:cxn modelId="{3E49F32E-22A6-4C44-A62D-B1EF4507BF9B}" type="presOf" srcId="{E723B81A-2BA4-4649-B0D1-67E0D15F13FC}" destId="{53E84D8A-1D65-4FBC-BC43-255C1EDD8524}" srcOrd="1" destOrd="0" presId="urn:microsoft.com/office/officeart/2005/8/layout/gear1"/>
    <dgm:cxn modelId="{273C004E-9C55-4EB4-AE94-9578F68AF811}" type="presOf" srcId="{E723B81A-2BA4-4649-B0D1-67E0D15F13FC}" destId="{0F6BC038-3F7A-4423-8AAE-5D2C4CFEC698}" srcOrd="0" destOrd="0" presId="urn:microsoft.com/office/officeart/2005/8/layout/gear1"/>
    <dgm:cxn modelId="{B83C3E77-DFE9-419E-A63C-8E237231A51E}" type="presOf" srcId="{DFA26A63-731A-4414-AAEE-0961C2F77A2B}" destId="{CF7ECAD7-475F-4355-808B-6967627C0B58}" srcOrd="1" destOrd="0" presId="urn:microsoft.com/office/officeart/2005/8/layout/gear1"/>
    <dgm:cxn modelId="{05DA2398-6D18-4877-85EC-6FCF5CFDF9CE}" type="presOf" srcId="{70E0454F-7FFB-4E90-81BA-3539EDCC92A2}" destId="{75CE90B4-38D0-41DC-BF07-A3F2A18106E6}" srcOrd="0" destOrd="0" presId="urn:microsoft.com/office/officeart/2005/8/layout/gear1"/>
    <dgm:cxn modelId="{A4217404-CD93-4577-9980-CBAAD7EB7815}" srcId="{70E0454F-7FFB-4E90-81BA-3539EDCC92A2}" destId="{E723B81A-2BA4-4649-B0D1-67E0D15F13FC}" srcOrd="1" destOrd="0" parTransId="{DA9DE874-04FA-46AD-BE26-50D138CBBED4}" sibTransId="{4F3F433C-658E-4AFB-80B8-A032B6D14256}"/>
    <dgm:cxn modelId="{E0D71657-08DE-4FE7-9996-C77D585AC182}" type="presOf" srcId="{5AF4C3A6-4B52-4E5B-8A09-3DBD67178DEB}" destId="{749ED6BE-2D15-4AF4-80FC-8C0E132DC74C}" srcOrd="1" destOrd="0" presId="urn:microsoft.com/office/officeart/2005/8/layout/gear1"/>
    <dgm:cxn modelId="{2BF5724F-BB27-4BAD-A92C-FD2CFF2F30B9}" type="presOf" srcId="{DFA26A63-731A-4414-AAEE-0961C2F77A2B}" destId="{65E6A2EF-A876-47C1-99F3-439D1D436250}" srcOrd="0" destOrd="0" presId="urn:microsoft.com/office/officeart/2005/8/layout/gear1"/>
    <dgm:cxn modelId="{27B2A826-C6D5-44FB-B0FA-E08B877E21BD}" type="presOf" srcId="{93DA2D46-2A36-45D2-871C-E0A04F0C0348}" destId="{83AABB8E-94FA-47AD-89CF-50551EDB661E}" srcOrd="0" destOrd="0" presId="urn:microsoft.com/office/officeart/2005/8/layout/gear1"/>
    <dgm:cxn modelId="{F9A42811-34CD-4AC6-A39B-B167936D760C}" type="presOf" srcId="{5AF4C3A6-4B52-4E5B-8A09-3DBD67178DEB}" destId="{1839AD3A-7B4E-421D-A482-DF7BA5B22ED8}" srcOrd="3" destOrd="0" presId="urn:microsoft.com/office/officeart/2005/8/layout/gear1"/>
    <dgm:cxn modelId="{01B322C8-AB8B-46CB-8C27-CE9BBAC9FD0E}" type="presOf" srcId="{E7F9EF93-3BCE-490A-828E-0CA3AB23A1BD}" destId="{23311D8F-BF92-44A6-9CB1-3310370C2506}" srcOrd="0" destOrd="0" presId="urn:microsoft.com/office/officeart/2005/8/layout/gear1"/>
    <dgm:cxn modelId="{5D83546F-69E1-4F8D-B690-4FF4A2C5EB14}" type="presOf" srcId="{E723B81A-2BA4-4649-B0D1-67E0D15F13FC}" destId="{6BFDEAE9-C3C4-4DA9-8685-5E54F0C4EA0D}" srcOrd="2" destOrd="0" presId="urn:microsoft.com/office/officeart/2005/8/layout/gear1"/>
    <dgm:cxn modelId="{52E4D5C4-3385-413F-B990-8751044D458B}" srcId="{70E0454F-7FFB-4E90-81BA-3539EDCC92A2}" destId="{16C484D5-0792-40E4-9CA0-E7E2EEFA1757}" srcOrd="3" destOrd="0" parTransId="{2A04250F-11C1-47C8-A862-696E94094587}" sibTransId="{74E07C69-23B8-4A45-B7DB-0025D0F3929C}"/>
    <dgm:cxn modelId="{3A57530B-2E60-4389-8744-87666BF52991}" srcId="{70E0454F-7FFB-4E90-81BA-3539EDCC92A2}" destId="{DFA26A63-731A-4414-AAEE-0961C2F77A2B}" srcOrd="0" destOrd="0" parTransId="{57D07C42-7282-4208-A913-587F4EA7D1BD}" sibTransId="{E7F9EF93-3BCE-490A-828E-0CA3AB23A1BD}"/>
    <dgm:cxn modelId="{6DB94022-8E00-4721-92CC-D1C3DA7B58F9}" type="presOf" srcId="{DFA26A63-731A-4414-AAEE-0961C2F77A2B}" destId="{4D0CDE68-8AB8-4CE5-B873-C98D5D044189}" srcOrd="2" destOrd="0" presId="urn:microsoft.com/office/officeart/2005/8/layout/gear1"/>
    <dgm:cxn modelId="{62E206B7-4832-4B41-A8B1-26AC8E2FBB64}" type="presOf" srcId="{5AF4C3A6-4B52-4E5B-8A09-3DBD67178DEB}" destId="{75BFDDB2-7922-4A32-9715-37257BD747E4}" srcOrd="0" destOrd="0" presId="urn:microsoft.com/office/officeart/2005/8/layout/gear1"/>
    <dgm:cxn modelId="{33E96616-D97F-40C2-9910-80A6AB424DCD}" type="presOf" srcId="{4F3F433C-658E-4AFB-80B8-A032B6D14256}" destId="{5CAAB8EC-A9D1-4A00-A55C-643D36A0B02A}" srcOrd="0" destOrd="0" presId="urn:microsoft.com/office/officeart/2005/8/layout/gear1"/>
    <dgm:cxn modelId="{E9E83D99-E0DB-44CC-A698-9AB90ABCF0BF}" type="presOf" srcId="{5AF4C3A6-4B52-4E5B-8A09-3DBD67178DEB}" destId="{BAD42DEE-EA97-42BE-8E36-5FF76031F588}" srcOrd="2" destOrd="0" presId="urn:microsoft.com/office/officeart/2005/8/layout/gear1"/>
    <dgm:cxn modelId="{9804384E-7EB0-4342-8B8C-C87067238462}" type="presParOf" srcId="{75CE90B4-38D0-41DC-BF07-A3F2A18106E6}" destId="{65E6A2EF-A876-47C1-99F3-439D1D436250}" srcOrd="0" destOrd="0" presId="urn:microsoft.com/office/officeart/2005/8/layout/gear1"/>
    <dgm:cxn modelId="{1E6B9822-BF40-46B7-95DA-2DF79109C3D7}" type="presParOf" srcId="{75CE90B4-38D0-41DC-BF07-A3F2A18106E6}" destId="{CF7ECAD7-475F-4355-808B-6967627C0B58}" srcOrd="1" destOrd="0" presId="urn:microsoft.com/office/officeart/2005/8/layout/gear1"/>
    <dgm:cxn modelId="{1BAC8C62-5FF6-469B-96FF-4400107F9253}" type="presParOf" srcId="{75CE90B4-38D0-41DC-BF07-A3F2A18106E6}" destId="{4D0CDE68-8AB8-4CE5-B873-C98D5D044189}" srcOrd="2" destOrd="0" presId="urn:microsoft.com/office/officeart/2005/8/layout/gear1"/>
    <dgm:cxn modelId="{61CAEE57-CFF9-4C6E-A340-9542B9025E0F}" type="presParOf" srcId="{75CE90B4-38D0-41DC-BF07-A3F2A18106E6}" destId="{0F6BC038-3F7A-4423-8AAE-5D2C4CFEC698}" srcOrd="3" destOrd="0" presId="urn:microsoft.com/office/officeart/2005/8/layout/gear1"/>
    <dgm:cxn modelId="{EAE8DD8B-3BCA-44F3-B3B3-3E9AEC6BE19F}" type="presParOf" srcId="{75CE90B4-38D0-41DC-BF07-A3F2A18106E6}" destId="{53E84D8A-1D65-4FBC-BC43-255C1EDD8524}" srcOrd="4" destOrd="0" presId="urn:microsoft.com/office/officeart/2005/8/layout/gear1"/>
    <dgm:cxn modelId="{9BE8DE88-8684-4FD1-97B2-32062E5AF14B}" type="presParOf" srcId="{75CE90B4-38D0-41DC-BF07-A3F2A18106E6}" destId="{6BFDEAE9-C3C4-4DA9-8685-5E54F0C4EA0D}" srcOrd="5" destOrd="0" presId="urn:microsoft.com/office/officeart/2005/8/layout/gear1"/>
    <dgm:cxn modelId="{E647BDE6-18CF-425B-AAE4-0D402447E948}" type="presParOf" srcId="{75CE90B4-38D0-41DC-BF07-A3F2A18106E6}" destId="{75BFDDB2-7922-4A32-9715-37257BD747E4}" srcOrd="6" destOrd="0" presId="urn:microsoft.com/office/officeart/2005/8/layout/gear1"/>
    <dgm:cxn modelId="{5CAC6A89-E4D5-4547-B5AE-91BDBF6F388F}" type="presParOf" srcId="{75CE90B4-38D0-41DC-BF07-A3F2A18106E6}" destId="{749ED6BE-2D15-4AF4-80FC-8C0E132DC74C}" srcOrd="7" destOrd="0" presId="urn:microsoft.com/office/officeart/2005/8/layout/gear1"/>
    <dgm:cxn modelId="{20BDC32E-D127-47E0-A5D1-73031CF44EF1}" type="presParOf" srcId="{75CE90B4-38D0-41DC-BF07-A3F2A18106E6}" destId="{BAD42DEE-EA97-42BE-8E36-5FF76031F588}" srcOrd="8" destOrd="0" presId="urn:microsoft.com/office/officeart/2005/8/layout/gear1"/>
    <dgm:cxn modelId="{E4F76ADF-EA4D-4778-B2F9-48D7A14A3AD4}" type="presParOf" srcId="{75CE90B4-38D0-41DC-BF07-A3F2A18106E6}" destId="{1839AD3A-7B4E-421D-A482-DF7BA5B22ED8}" srcOrd="9" destOrd="0" presId="urn:microsoft.com/office/officeart/2005/8/layout/gear1"/>
    <dgm:cxn modelId="{BB6674DF-5A5C-4FBE-9493-90D0F3146604}" type="presParOf" srcId="{75CE90B4-38D0-41DC-BF07-A3F2A18106E6}" destId="{23311D8F-BF92-44A6-9CB1-3310370C2506}" srcOrd="10" destOrd="0" presId="urn:microsoft.com/office/officeart/2005/8/layout/gear1"/>
    <dgm:cxn modelId="{DD08A186-756C-4F06-8E13-ADB750471354}" type="presParOf" srcId="{75CE90B4-38D0-41DC-BF07-A3F2A18106E6}" destId="{5CAAB8EC-A9D1-4A00-A55C-643D36A0B02A}" srcOrd="11" destOrd="0" presId="urn:microsoft.com/office/officeart/2005/8/layout/gear1"/>
    <dgm:cxn modelId="{79EA9515-D494-43C3-974F-9C9AF53DFBF1}" type="presParOf" srcId="{75CE90B4-38D0-41DC-BF07-A3F2A18106E6}" destId="{83AABB8E-94FA-47AD-89CF-50551EDB661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6A2EF-A876-47C1-99F3-439D1D436250}">
      <dsp:nvSpPr>
        <dsp:cNvPr id="0" name=""/>
        <dsp:cNvSpPr/>
      </dsp:nvSpPr>
      <dsp:spPr>
        <a:xfrm>
          <a:off x="3227885" y="2214494"/>
          <a:ext cx="2602364" cy="2602364"/>
        </a:xfrm>
        <a:prstGeom prst="gear9">
          <a:avLst/>
        </a:prstGeom>
        <a:solidFill>
          <a:srgbClr val="0070C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smtClean="0"/>
            <a:t>Who will own the distributed energy resources?</a:t>
          </a:r>
          <a:endParaRPr lang="en-US" sz="1800" kern="1200" dirty="0"/>
        </a:p>
      </dsp:txBody>
      <dsp:txXfrm>
        <a:off x="3751076" y="2824085"/>
        <a:ext cx="1555982" cy="1337669"/>
      </dsp:txXfrm>
    </dsp:sp>
    <dsp:sp modelId="{0F6BC038-3F7A-4423-8AAE-5D2C4CFEC698}">
      <dsp:nvSpPr>
        <dsp:cNvPr id="0" name=""/>
        <dsp:cNvSpPr/>
      </dsp:nvSpPr>
      <dsp:spPr>
        <a:xfrm>
          <a:off x="1629542" y="1635728"/>
          <a:ext cx="1892628" cy="1892628"/>
        </a:xfrm>
        <a:prstGeom prst="gear6">
          <a:avLst/>
        </a:prstGeom>
        <a:solidFill>
          <a:srgbClr val="0070C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Who will be responsible for planning?</a:t>
          </a:r>
          <a:endParaRPr lang="en-US" sz="1300" kern="1200" dirty="0"/>
        </a:p>
      </dsp:txBody>
      <dsp:txXfrm>
        <a:off x="2106017" y="2115083"/>
        <a:ext cx="939678" cy="933918"/>
      </dsp:txXfrm>
    </dsp:sp>
    <dsp:sp modelId="{75BFDDB2-7922-4A32-9715-37257BD747E4}">
      <dsp:nvSpPr>
        <dsp:cNvPr id="0" name=""/>
        <dsp:cNvSpPr/>
      </dsp:nvSpPr>
      <dsp:spPr>
        <a:xfrm rot="20700000">
          <a:off x="2729054" y="154395"/>
          <a:ext cx="2132937" cy="2132937"/>
        </a:xfrm>
        <a:prstGeom prst="gear6">
          <a:avLst/>
        </a:prstGeom>
        <a:solidFill>
          <a:srgbClr val="0070C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What will utilities be paid for?</a:t>
          </a:r>
          <a:endParaRPr lang="en-US" sz="1600" kern="1200" dirty="0"/>
        </a:p>
      </dsp:txBody>
      <dsp:txXfrm rot="-20700000">
        <a:off x="3196870" y="622211"/>
        <a:ext cx="1197306" cy="1197306"/>
      </dsp:txXfrm>
    </dsp:sp>
    <dsp:sp modelId="{23311D8F-BF92-44A6-9CB1-3310370C2506}">
      <dsp:nvSpPr>
        <dsp:cNvPr id="0" name=""/>
        <dsp:cNvSpPr/>
      </dsp:nvSpPr>
      <dsp:spPr>
        <a:xfrm>
          <a:off x="3033721" y="1818415"/>
          <a:ext cx="3331025" cy="3331025"/>
        </a:xfrm>
        <a:prstGeom prst="circularArrow">
          <a:avLst>
            <a:gd name="adj1" fmla="val 4687"/>
            <a:gd name="adj2" fmla="val 299029"/>
            <a:gd name="adj3" fmla="val 2527659"/>
            <a:gd name="adj4" fmla="val 1583673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AAB8EC-A9D1-4A00-A55C-643D36A0B02A}">
      <dsp:nvSpPr>
        <dsp:cNvPr id="0" name=""/>
        <dsp:cNvSpPr/>
      </dsp:nvSpPr>
      <dsp:spPr>
        <a:xfrm>
          <a:off x="1247790" y="1251141"/>
          <a:ext cx="2420198" cy="24201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ABB8E-94FA-47AD-89CF-50551EDB661E}">
      <dsp:nvSpPr>
        <dsp:cNvPr id="0" name=""/>
        <dsp:cNvSpPr/>
      </dsp:nvSpPr>
      <dsp:spPr>
        <a:xfrm>
          <a:off x="2259240" y="-396038"/>
          <a:ext cx="2896710" cy="289671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05446-0AE4-49D3-8C4C-F81F75D26642}" type="datetimeFigureOut">
              <a:rPr lang="en-US" smtClean="0"/>
              <a:t>12/1/2015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C9DF3-5BCF-4788-AD4C-3C8DECF41ECE}" type="slidenum">
              <a:rPr lang="en-US" smtClean="0"/>
              <a:t>‹#›</a:t>
            </a:fld>
            <a:endParaRPr lang="en-US"/>
          </a:p>
        </p:txBody>
      </p:sp>
    </p:spTree>
    <p:extLst>
      <p:ext uri="{BB962C8B-B14F-4D97-AF65-F5344CB8AC3E}">
        <p14:creationId xmlns:p14="http://schemas.microsoft.com/office/powerpoint/2010/main" val="411371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394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5904"/>
          </a:xfrm>
        </p:spPr>
        <p:txBody>
          <a:bodyPr/>
          <a:lstStyle/>
          <a:p>
            <a:endParaRPr lang="en-US" dirty="0"/>
          </a:p>
        </p:txBody>
      </p:sp>
      <p:sp>
        <p:nvSpPr>
          <p:cNvPr id="4" name="Slide Number Placeholder 3"/>
          <p:cNvSpPr>
            <a:spLocks noGrp="1"/>
          </p:cNvSpPr>
          <p:nvPr>
            <p:ph type="sldNum" sz="quarter" idx="10"/>
          </p:nvPr>
        </p:nvSpPr>
        <p:spPr/>
        <p:txBody>
          <a:bodyPr/>
          <a:lstStyle/>
          <a:p>
            <a:fld id="{49A94E9A-6801-4D2C-91BD-CD1D6E706C2A}" type="slidenum">
              <a:rPr lang="en-US" smtClean="0"/>
              <a:t>2</a:t>
            </a:fld>
            <a:endParaRPr lang="en-US"/>
          </a:p>
        </p:txBody>
      </p:sp>
    </p:spTree>
    <p:extLst>
      <p:ext uri="{BB962C8B-B14F-4D97-AF65-F5344CB8AC3E}">
        <p14:creationId xmlns:p14="http://schemas.microsoft.com/office/powerpoint/2010/main" val="83924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94E9A-6801-4D2C-91BD-CD1D6E706C2A}" type="slidenum">
              <a:rPr lang="en-US" smtClean="0"/>
              <a:t>3</a:t>
            </a:fld>
            <a:endParaRPr lang="en-US"/>
          </a:p>
        </p:txBody>
      </p:sp>
    </p:spTree>
    <p:extLst>
      <p:ext uri="{BB962C8B-B14F-4D97-AF65-F5344CB8AC3E}">
        <p14:creationId xmlns:p14="http://schemas.microsoft.com/office/powerpoint/2010/main" val="298607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94E9A-6801-4D2C-91BD-CD1D6E706C2A}" type="slidenum">
              <a:rPr lang="en-US" smtClean="0"/>
              <a:t>4</a:t>
            </a:fld>
            <a:endParaRPr lang="en-US"/>
          </a:p>
        </p:txBody>
      </p:sp>
    </p:spTree>
    <p:extLst>
      <p:ext uri="{BB962C8B-B14F-4D97-AF65-F5344CB8AC3E}">
        <p14:creationId xmlns:p14="http://schemas.microsoft.com/office/powerpoint/2010/main" val="129114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94E9A-6801-4D2C-91BD-CD1D6E706C2A}" type="slidenum">
              <a:rPr lang="en-US" smtClean="0"/>
              <a:t>6</a:t>
            </a:fld>
            <a:endParaRPr lang="en-US"/>
          </a:p>
        </p:txBody>
      </p:sp>
    </p:spTree>
    <p:extLst>
      <p:ext uri="{BB962C8B-B14F-4D97-AF65-F5344CB8AC3E}">
        <p14:creationId xmlns:p14="http://schemas.microsoft.com/office/powerpoint/2010/main" val="200530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94E9A-6801-4D2C-91BD-CD1D6E706C2A}" type="slidenum">
              <a:rPr lang="en-US" smtClean="0"/>
              <a:t>8</a:t>
            </a:fld>
            <a:endParaRPr lang="en-US"/>
          </a:p>
        </p:txBody>
      </p:sp>
    </p:spTree>
    <p:extLst>
      <p:ext uri="{BB962C8B-B14F-4D97-AF65-F5344CB8AC3E}">
        <p14:creationId xmlns:p14="http://schemas.microsoft.com/office/powerpoint/2010/main" val="222204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849777"/>
          </a:xfrm>
        </p:spPr>
        <p:txBody>
          <a:bodyPr>
            <a:noAutofit/>
          </a:bodyPr>
          <a:lstStyle/>
          <a:p>
            <a:endParaRPr lang="en-US" dirty="0"/>
          </a:p>
        </p:txBody>
      </p:sp>
    </p:spTree>
    <p:extLst>
      <p:ext uri="{BB962C8B-B14F-4D97-AF65-F5344CB8AC3E}">
        <p14:creationId xmlns:p14="http://schemas.microsoft.com/office/powerpoint/2010/main" val="348578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8C9DF3-5BCF-4788-AD4C-3C8DECF41ECE}" type="slidenum">
              <a:rPr lang="en-US" smtClean="0"/>
              <a:t>12</a:t>
            </a:fld>
            <a:endParaRPr lang="en-US"/>
          </a:p>
        </p:txBody>
      </p:sp>
    </p:spTree>
    <p:extLst>
      <p:ext uri="{BB962C8B-B14F-4D97-AF65-F5344CB8AC3E}">
        <p14:creationId xmlns:p14="http://schemas.microsoft.com/office/powerpoint/2010/main" val="86212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4.jpe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12.jpg"/><Relationship Id="rId10" Type="http://schemas.openxmlformats.org/officeDocument/2006/relationships/image" Target="../media/image17.wmf"/><Relationship Id="rId4" Type="http://schemas.openxmlformats.org/officeDocument/2006/relationships/image" Target="../media/image15.png"/><Relationship Id="rId9"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jessica@agreenewyork.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jpg"/><Relationship Id="rId18" Type="http://schemas.openxmlformats.org/officeDocument/2006/relationships/image" Target="../media/image11.png"/><Relationship Id="rId3" Type="http://schemas.openxmlformats.org/officeDocument/2006/relationships/audio" Target="../media/media1.m4a"/><Relationship Id="rId7" Type="http://schemas.openxmlformats.org/officeDocument/2006/relationships/notesSlide" Target="../notesSlides/notesSlide3.xml"/><Relationship Id="rId12" Type="http://schemas.openxmlformats.org/officeDocument/2006/relationships/image" Target="../media/image6.jpeg"/><Relationship Id="rId17" Type="http://schemas.openxmlformats.org/officeDocument/2006/relationships/image" Target="../media/image1.jpg"/><Relationship Id="rId2" Type="http://schemas.microsoft.com/office/2007/relationships/media" Target="../media/media1.m4a"/><Relationship Id="rId16" Type="http://schemas.openxmlformats.org/officeDocument/2006/relationships/image" Target="../media/image10.jpeg"/><Relationship Id="rId1" Type="http://schemas.openxmlformats.org/officeDocument/2006/relationships/tags" Target="../tags/tag2.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audio" Target="../media/media2.wav"/><Relationship Id="rId15" Type="http://schemas.openxmlformats.org/officeDocument/2006/relationships/image" Target="../media/image9.jpg"/><Relationship Id="rId10" Type="http://schemas.openxmlformats.org/officeDocument/2006/relationships/image" Target="../media/image3.jpeg"/><Relationship Id="rId4" Type="http://schemas.microsoft.com/office/2007/relationships/media" Target="../media/media2.wav"/><Relationship Id="rId9" Type="http://schemas.openxmlformats.org/officeDocument/2006/relationships/image" Target="../media/image5.jpg"/><Relationship Id="rId1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8.jpg"/><Relationship Id="rId1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3.jpeg"/><Relationship Id="rId12" Type="http://schemas.openxmlformats.org/officeDocument/2006/relationships/image" Target="../media/image7.jpg"/><Relationship Id="rId17" Type="http://schemas.openxmlformats.org/officeDocument/2006/relationships/image" Target="../media/image13.jpg"/><Relationship Id="rId2" Type="http://schemas.microsoft.com/office/2007/relationships/media" Target="../media/media3.m4a"/><Relationship Id="rId16" Type="http://schemas.openxmlformats.org/officeDocument/2006/relationships/image" Target="../media/image12.jpg"/><Relationship Id="rId1" Type="http://schemas.openxmlformats.org/officeDocument/2006/relationships/tags" Target="../tags/tag3.xml"/><Relationship Id="rId6" Type="http://schemas.openxmlformats.org/officeDocument/2006/relationships/image" Target="../media/image4.jpeg"/><Relationship Id="rId11" Type="http://schemas.openxmlformats.org/officeDocument/2006/relationships/image" Target="../media/image6.jpeg"/><Relationship Id="rId5" Type="http://schemas.openxmlformats.org/officeDocument/2006/relationships/notesSlide" Target="../notesSlides/notesSlide4.xml"/><Relationship Id="rId15" Type="http://schemas.openxmlformats.org/officeDocument/2006/relationships/image" Target="../media/image10.jpeg"/><Relationship Id="rId10" Type="http://schemas.openxmlformats.org/officeDocument/2006/relationships/image" Target="../media/image5.jpg"/><Relationship Id="rId4" Type="http://schemas.openxmlformats.org/officeDocument/2006/relationships/slideLayout" Target="../slideLayouts/slideLayout6.xml"/><Relationship Id="rId9" Type="http://schemas.openxmlformats.org/officeDocument/2006/relationships/image" Target="../media/image1.jpg"/><Relationship Id="rId1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jp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2.jp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9907" y="1526349"/>
            <a:ext cx="7766936" cy="1646302"/>
          </a:xfrm>
        </p:spPr>
        <p:txBody>
          <a:bodyPr/>
          <a:lstStyle/>
          <a:p>
            <a:r>
              <a:rPr lang="en-US" sz="6600" dirty="0" smtClean="0"/>
              <a:t>Grid of the Future</a:t>
            </a:r>
            <a:endParaRPr lang="en-US" sz="6600" dirty="0"/>
          </a:p>
        </p:txBody>
      </p:sp>
      <p:sp>
        <p:nvSpPr>
          <p:cNvPr id="3" name="Subtitle 2"/>
          <p:cNvSpPr>
            <a:spLocks noGrp="1"/>
          </p:cNvSpPr>
          <p:nvPr>
            <p:ph type="subTitle" idx="1"/>
          </p:nvPr>
        </p:nvSpPr>
        <p:spPr>
          <a:xfrm>
            <a:off x="1479907" y="3172648"/>
            <a:ext cx="7766936" cy="1096899"/>
          </a:xfrm>
        </p:spPr>
        <p:txBody>
          <a:bodyPr>
            <a:normAutofit/>
          </a:bodyPr>
          <a:lstStyle/>
          <a:p>
            <a:r>
              <a:rPr lang="en-US" sz="2600" dirty="0" smtClean="0"/>
              <a:t>Lessons from New York’s </a:t>
            </a:r>
            <a:br>
              <a:rPr lang="en-US" sz="2600" dirty="0" smtClean="0"/>
            </a:br>
            <a:r>
              <a:rPr lang="en-US" sz="2600" dirty="0" smtClean="0"/>
              <a:t>Reforming the Energy Vision (REV) Proceeding</a:t>
            </a:r>
            <a:endParaRPr lang="en-US" sz="2600" dirty="0"/>
          </a:p>
        </p:txBody>
      </p:sp>
      <p:sp>
        <p:nvSpPr>
          <p:cNvPr id="4" name="TextBox 3"/>
          <p:cNvSpPr txBox="1"/>
          <p:nvPr/>
        </p:nvSpPr>
        <p:spPr>
          <a:xfrm>
            <a:off x="3108371" y="4357285"/>
            <a:ext cx="6138472" cy="646331"/>
          </a:xfrm>
          <a:prstGeom prst="rect">
            <a:avLst/>
          </a:prstGeom>
          <a:noFill/>
        </p:spPr>
        <p:txBody>
          <a:bodyPr wrap="square" rtlCol="0">
            <a:spAutoFit/>
          </a:bodyPr>
          <a:lstStyle/>
          <a:p>
            <a:pPr algn="r"/>
            <a:endParaRPr lang="en-US" dirty="0" smtClean="0">
              <a:solidFill>
                <a:schemeClr val="tx1">
                  <a:lumMod val="50000"/>
                  <a:lumOff val="50000"/>
                </a:schemeClr>
              </a:solidFill>
            </a:endParaRPr>
          </a:p>
          <a:p>
            <a:pPr algn="r"/>
            <a:r>
              <a:rPr lang="en-US" dirty="0" smtClean="0">
                <a:solidFill>
                  <a:schemeClr val="tx1">
                    <a:lumMod val="50000"/>
                    <a:lumOff val="50000"/>
                  </a:schemeClr>
                </a:solidFill>
              </a:rPr>
              <a:t>Jessica Azulay, Alliance for a Green Economy</a:t>
            </a:r>
          </a:p>
        </p:txBody>
      </p:sp>
    </p:spTree>
    <p:extLst>
      <p:ext uri="{BB962C8B-B14F-4D97-AF65-F5344CB8AC3E}">
        <p14:creationId xmlns:p14="http://schemas.microsoft.com/office/powerpoint/2010/main" val="100015678"/>
      </p:ext>
    </p:extLst>
  </p:cSld>
  <p:clrMapOvr>
    <a:masterClrMapping/>
  </p:clrMapOvr>
  <mc:AlternateContent xmlns:mc="http://schemas.openxmlformats.org/markup-compatibility/2006" xmlns:p14="http://schemas.microsoft.com/office/powerpoint/2010/main">
    <mc:Choice Requires="p14">
      <p:transition spd="slow" p14:dur="2000" advTm="113338"/>
    </mc:Choice>
    <mc:Fallback xmlns="">
      <p:transition spd="slow" advTm="1133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432" y="422739"/>
            <a:ext cx="7429499" cy="837303"/>
          </a:xfrm>
        </p:spPr>
        <p:txBody>
          <a:bodyPr>
            <a:normAutofit fontScale="90000"/>
          </a:bodyPr>
          <a:lstStyle/>
          <a:p>
            <a:r>
              <a:rPr lang="en-US" sz="3000" dirty="0"/>
              <a:t>Opportunities for </a:t>
            </a:r>
            <a:r>
              <a:rPr lang="en-US" sz="3000" dirty="0" smtClean="0"/>
              <a:t>Local Ownership and Control</a:t>
            </a:r>
            <a:endParaRPr lang="en-US" sz="3000" dirty="0"/>
          </a:p>
        </p:txBody>
      </p:sp>
      <p:sp>
        <p:nvSpPr>
          <p:cNvPr id="14" name="TextBox 13"/>
          <p:cNvSpPr txBox="1"/>
          <p:nvPr/>
        </p:nvSpPr>
        <p:spPr>
          <a:xfrm>
            <a:off x="648751" y="4412286"/>
            <a:ext cx="4329526" cy="584775"/>
          </a:xfrm>
          <a:prstGeom prst="rect">
            <a:avLst/>
          </a:prstGeom>
          <a:noFill/>
        </p:spPr>
        <p:txBody>
          <a:bodyPr wrap="square" rtlCol="0">
            <a:spAutoFit/>
          </a:bodyPr>
          <a:lstStyle/>
          <a:p>
            <a:r>
              <a:rPr lang="en-US" sz="2000" dirty="0">
                <a:solidFill>
                  <a:schemeClr val="tx1">
                    <a:lumMod val="50000"/>
                    <a:lumOff val="50000"/>
                  </a:schemeClr>
                </a:solidFill>
              </a:rPr>
              <a:t>Community Choice </a:t>
            </a:r>
            <a:r>
              <a:rPr lang="en-US" sz="2000" dirty="0" smtClean="0">
                <a:solidFill>
                  <a:schemeClr val="tx1">
                    <a:lumMod val="50000"/>
                    <a:lumOff val="50000"/>
                  </a:schemeClr>
                </a:solidFill>
              </a:rPr>
              <a:t>Aggregation </a:t>
            </a:r>
            <a:br>
              <a:rPr lang="en-US" sz="2000" dirty="0" smtClean="0">
                <a:solidFill>
                  <a:schemeClr val="tx1">
                    <a:lumMod val="50000"/>
                    <a:lumOff val="50000"/>
                  </a:schemeClr>
                </a:solidFill>
              </a:rPr>
            </a:br>
            <a:r>
              <a:rPr lang="en-US" sz="1200" dirty="0" smtClean="0">
                <a:solidFill>
                  <a:schemeClr val="tx1">
                    <a:lumMod val="50000"/>
                    <a:lumOff val="50000"/>
                  </a:schemeClr>
                </a:solidFill>
              </a:rPr>
              <a:t>(Under consideration)</a:t>
            </a:r>
            <a:endParaRPr lang="en-US" sz="1200" dirty="0">
              <a:solidFill>
                <a:schemeClr val="tx1">
                  <a:lumMod val="50000"/>
                  <a:lumOff val="50000"/>
                </a:schemeClr>
              </a:solidFill>
            </a:endParaRPr>
          </a:p>
        </p:txBody>
      </p:sp>
      <p:sp>
        <p:nvSpPr>
          <p:cNvPr id="15" name="TextBox 14"/>
          <p:cNvSpPr txBox="1"/>
          <p:nvPr/>
        </p:nvSpPr>
        <p:spPr>
          <a:xfrm>
            <a:off x="4984223" y="4438255"/>
            <a:ext cx="3625873" cy="738664"/>
          </a:xfrm>
          <a:prstGeom prst="rect">
            <a:avLst/>
          </a:prstGeom>
          <a:noFill/>
        </p:spPr>
        <p:txBody>
          <a:bodyPr wrap="square" rtlCol="0">
            <a:spAutoFit/>
          </a:bodyPr>
          <a:lstStyle/>
          <a:p>
            <a:r>
              <a:rPr lang="en-US" sz="1500" dirty="0" smtClean="0">
                <a:solidFill>
                  <a:schemeClr val="tx1">
                    <a:lumMod val="50000"/>
                    <a:lumOff val="50000"/>
                  </a:schemeClr>
                </a:solidFill>
              </a:rPr>
              <a:t>Clean Energy Fund  </a:t>
            </a:r>
            <a:br>
              <a:rPr lang="en-US" sz="1500" dirty="0" smtClean="0">
                <a:solidFill>
                  <a:schemeClr val="tx1">
                    <a:lumMod val="50000"/>
                    <a:lumOff val="50000"/>
                  </a:schemeClr>
                </a:solidFill>
              </a:rPr>
            </a:br>
            <a:r>
              <a:rPr lang="en-US" sz="1500" dirty="0" smtClean="0">
                <a:solidFill>
                  <a:schemeClr val="tx1">
                    <a:lumMod val="50000"/>
                    <a:lumOff val="50000"/>
                  </a:schemeClr>
                </a:solidFill>
              </a:rPr>
              <a:t>and Large Scale Renewables Track</a:t>
            </a:r>
            <a:r>
              <a:rPr lang="en-US" sz="2000" dirty="0" smtClean="0">
                <a:solidFill>
                  <a:schemeClr val="tx1">
                    <a:lumMod val="50000"/>
                    <a:lumOff val="50000"/>
                  </a:schemeClr>
                </a:solidFill>
              </a:rPr>
              <a:t/>
            </a:r>
            <a:br>
              <a:rPr lang="en-US" sz="2000" dirty="0" smtClean="0">
                <a:solidFill>
                  <a:schemeClr val="tx1">
                    <a:lumMod val="50000"/>
                    <a:lumOff val="50000"/>
                  </a:schemeClr>
                </a:solidFill>
              </a:rPr>
            </a:br>
            <a:r>
              <a:rPr lang="en-US" sz="1200" dirty="0" smtClean="0">
                <a:solidFill>
                  <a:schemeClr val="tx1">
                    <a:lumMod val="50000"/>
                    <a:lumOff val="50000"/>
                  </a:schemeClr>
                </a:solidFill>
              </a:rPr>
              <a:t>(Under consideration)</a:t>
            </a:r>
            <a:endParaRPr lang="en-US" sz="1200" dirty="0">
              <a:solidFill>
                <a:schemeClr val="tx1">
                  <a:lumMod val="50000"/>
                  <a:lumOff val="50000"/>
                </a:schemeClr>
              </a:solidFill>
            </a:endParaRPr>
          </a:p>
        </p:txBody>
      </p:sp>
      <p:pic>
        <p:nvPicPr>
          <p:cNvPr id="2050" name="Picture 2" descr="http://energydemocracyny.org/wp-content/uploads/2015/04/C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81" y="5066322"/>
            <a:ext cx="3550869" cy="133447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1185665" y="4215709"/>
            <a:ext cx="7137370" cy="12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9" name="Straight Connector 2048"/>
          <p:cNvCxnSpPr/>
          <p:nvPr/>
        </p:nvCxnSpPr>
        <p:spPr>
          <a:xfrm>
            <a:off x="4568548" y="1568870"/>
            <a:ext cx="48445" cy="501406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47938" y="1414894"/>
            <a:ext cx="3559582" cy="584775"/>
          </a:xfrm>
          <a:prstGeom prst="rect">
            <a:avLst/>
          </a:prstGeom>
          <a:noFill/>
        </p:spPr>
        <p:txBody>
          <a:bodyPr wrap="square" rtlCol="0">
            <a:spAutoFit/>
          </a:bodyPr>
          <a:lstStyle/>
          <a:p>
            <a:r>
              <a:rPr lang="en-US" sz="2000" dirty="0" smtClean="0">
                <a:solidFill>
                  <a:schemeClr val="tx1">
                    <a:lumMod val="50000"/>
                    <a:lumOff val="50000"/>
                  </a:schemeClr>
                </a:solidFill>
              </a:rPr>
              <a:t>Shared Renewables</a:t>
            </a:r>
            <a:br>
              <a:rPr lang="en-US" sz="2000" dirty="0" smtClean="0">
                <a:solidFill>
                  <a:schemeClr val="tx1">
                    <a:lumMod val="50000"/>
                    <a:lumOff val="50000"/>
                  </a:schemeClr>
                </a:solidFill>
              </a:rPr>
            </a:br>
            <a:r>
              <a:rPr lang="en-US" sz="1200" dirty="0" smtClean="0">
                <a:solidFill>
                  <a:schemeClr val="tx1">
                    <a:lumMod val="50000"/>
                    <a:lumOff val="50000"/>
                  </a:schemeClr>
                </a:solidFill>
              </a:rPr>
              <a:t>(Approved, now considering low-income access)</a:t>
            </a:r>
            <a:endParaRPr lang="en-US" sz="1200" dirty="0">
              <a:solidFill>
                <a:schemeClr val="tx1">
                  <a:lumMod val="50000"/>
                  <a:lumOff val="50000"/>
                </a:schemeClr>
              </a:solidFill>
            </a:endParaRPr>
          </a:p>
        </p:txBody>
      </p:sp>
      <p:grpSp>
        <p:nvGrpSpPr>
          <p:cNvPr id="16" name="Group 15"/>
          <p:cNvGrpSpPr/>
          <p:nvPr/>
        </p:nvGrpSpPr>
        <p:grpSpPr>
          <a:xfrm>
            <a:off x="5139964" y="2147444"/>
            <a:ext cx="3253657" cy="1851596"/>
            <a:chOff x="4709741" y="1907392"/>
            <a:chExt cx="3253657" cy="1851596"/>
          </a:xfrm>
        </p:grpSpPr>
        <p:pic>
          <p:nvPicPr>
            <p:cNvPr id="2052" name="Picture 4" descr="solar_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415" y="2255545"/>
              <a:ext cx="1491069" cy="150344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709741" y="1907392"/>
              <a:ext cx="3253657" cy="1692891"/>
              <a:chOff x="1068208" y="1908904"/>
              <a:chExt cx="3909776" cy="2034273"/>
            </a:xfrm>
          </p:grpSpPr>
          <p:pic>
            <p:nvPicPr>
              <p:cNvPr id="20"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40235" y="1908904"/>
                <a:ext cx="666223" cy="5097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30952" r="30199" b="59955"/>
              <a:stretch/>
            </p:blipFill>
            <p:spPr bwMode="auto">
              <a:xfrm>
                <a:off x="3767264" y="3285877"/>
                <a:ext cx="636739" cy="649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vectorstock.com/composite/1885626/environment-icons-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51565" t="4663" r="24951" b="75055"/>
              <a:stretch/>
            </p:blipFill>
            <p:spPr bwMode="auto">
              <a:xfrm>
                <a:off x="1068208" y="2507286"/>
                <a:ext cx="552487" cy="5524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60003" y="2318896"/>
                <a:ext cx="670522" cy="5130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671" y="3382267"/>
                <a:ext cx="567750" cy="560910"/>
              </a:xfrm>
              <a:prstGeom prst="rect">
                <a:avLst/>
              </a:prstGeom>
            </p:spPr>
          </p:pic>
          <p:pic>
            <p:nvPicPr>
              <p:cNvPr id="36"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26125" t="73770" r="29728"/>
              <a:stretch/>
            </p:blipFill>
            <p:spPr bwMode="auto">
              <a:xfrm>
                <a:off x="4254417" y="2682560"/>
                <a:ext cx="723567" cy="4254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74839" b="63692"/>
              <a:stretch/>
            </p:blipFill>
            <p:spPr bwMode="auto">
              <a:xfrm>
                <a:off x="4488626" y="3295665"/>
                <a:ext cx="412394" cy="58893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4" name="Straight Connector 43"/>
            <p:cNvCxnSpPr/>
            <p:nvPr/>
          </p:nvCxnSpPr>
          <p:spPr>
            <a:xfrm flipV="1">
              <a:off x="6899776" y="2728251"/>
              <a:ext cx="387237" cy="3067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6010024" y="2361876"/>
              <a:ext cx="7508" cy="44919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146013" y="2926478"/>
              <a:ext cx="355375" cy="29058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25432" y="1399368"/>
            <a:ext cx="3891561" cy="1508105"/>
          </a:xfrm>
          <a:prstGeom prst="rect">
            <a:avLst/>
          </a:prstGeom>
          <a:noFill/>
        </p:spPr>
        <p:txBody>
          <a:bodyPr wrap="square" rtlCol="0">
            <a:spAutoFit/>
          </a:bodyPr>
          <a:lstStyle/>
          <a:p>
            <a:r>
              <a:rPr lang="en-US" sz="2000" dirty="0">
                <a:solidFill>
                  <a:schemeClr val="tx1">
                    <a:lumMod val="50000"/>
                    <a:lumOff val="50000"/>
                  </a:schemeClr>
                </a:solidFill>
              </a:rPr>
              <a:t>Onsite Efficiency &amp; </a:t>
            </a:r>
            <a:r>
              <a:rPr lang="en-US" sz="2000" dirty="0" smtClean="0">
                <a:solidFill>
                  <a:schemeClr val="tx1">
                    <a:lumMod val="50000"/>
                    <a:lumOff val="50000"/>
                  </a:schemeClr>
                </a:solidFill>
              </a:rPr>
              <a:t>Renewables</a:t>
            </a:r>
          </a:p>
          <a:p>
            <a:r>
              <a:rPr lang="en-US" sz="1200" dirty="0" smtClean="0">
                <a:solidFill>
                  <a:schemeClr val="tx1">
                    <a:lumMod val="50000"/>
                    <a:lumOff val="50000"/>
                  </a:schemeClr>
                </a:solidFill>
              </a:rPr>
              <a:t>(A new online portal, new DSP, and new rates might make distributed energy resources easier and more attractive for customers. At the same time, REV might create increased inequity of access because of its focus on markets mechanisms. What about the role of subsidies and regulation?)</a:t>
            </a:r>
            <a:endParaRPr lang="en-US" sz="1200" dirty="0">
              <a:solidFill>
                <a:schemeClr val="tx1">
                  <a:lumMod val="50000"/>
                  <a:lumOff val="50000"/>
                </a:schemeClr>
              </a:solidFill>
            </a:endParaRPr>
          </a:p>
        </p:txBody>
      </p:sp>
      <p:pic>
        <p:nvPicPr>
          <p:cNvPr id="13" name="Picture 12"/>
          <p:cNvPicPr>
            <a:picLocks noChangeAspect="1"/>
          </p:cNvPicPr>
          <p:nvPr/>
        </p:nvPicPr>
        <p:blipFill>
          <a:blip r:embed="rId9"/>
          <a:stretch>
            <a:fillRect/>
          </a:stretch>
        </p:blipFill>
        <p:spPr>
          <a:xfrm rot="10800000">
            <a:off x="5047938" y="5204551"/>
            <a:ext cx="3509257" cy="1245154"/>
          </a:xfrm>
          <a:prstGeom prst="rect">
            <a:avLst/>
          </a:prstGeom>
        </p:spPr>
      </p:pic>
      <p:grpSp>
        <p:nvGrpSpPr>
          <p:cNvPr id="5" name="Group 4"/>
          <p:cNvGrpSpPr/>
          <p:nvPr/>
        </p:nvGrpSpPr>
        <p:grpSpPr>
          <a:xfrm>
            <a:off x="744175" y="3113506"/>
            <a:ext cx="3562887" cy="909840"/>
            <a:chOff x="691061" y="3121403"/>
            <a:chExt cx="3562887" cy="909840"/>
          </a:xfrm>
        </p:grpSpPr>
        <p:pic>
          <p:nvPicPr>
            <p:cNvPr id="85" name="Picture 84"/>
            <p:cNvPicPr>
              <a:picLocks noChangeAspect="1"/>
            </p:cNvPicPr>
            <p:nvPr/>
          </p:nvPicPr>
          <p:blipFill rotWithShape="1">
            <a:blip r:embed="rId10">
              <a:extLst>
                <a:ext uri="{28A0092B-C50C-407E-A947-70E740481C1C}">
                  <a14:useLocalDpi xmlns:a14="http://schemas.microsoft.com/office/drawing/2010/main" val="0"/>
                </a:ext>
              </a:extLst>
            </a:blip>
            <a:srcRect t="34009" r="172" b="32937"/>
            <a:stretch/>
          </p:blipFill>
          <p:spPr>
            <a:xfrm>
              <a:off x="691061" y="3148717"/>
              <a:ext cx="2661366" cy="872846"/>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r="31781" b="65546"/>
            <a:stretch/>
          </p:blipFill>
          <p:spPr>
            <a:xfrm>
              <a:off x="2435249" y="3121403"/>
              <a:ext cx="1818699" cy="909840"/>
            </a:xfrm>
            <a:prstGeom prst="rect">
              <a:avLst/>
            </a:prstGeom>
          </p:spPr>
        </p:pic>
      </p:grpSp>
    </p:spTree>
    <p:extLst>
      <p:ext uri="{BB962C8B-B14F-4D97-AF65-F5344CB8AC3E}">
        <p14:creationId xmlns:p14="http://schemas.microsoft.com/office/powerpoint/2010/main" val="728345563"/>
      </p:ext>
    </p:extLst>
  </p:cSld>
  <p:clrMapOvr>
    <a:masterClrMapping/>
  </p:clrMapOvr>
  <mc:AlternateContent xmlns:mc="http://schemas.openxmlformats.org/markup-compatibility/2006" xmlns:p14="http://schemas.microsoft.com/office/powerpoint/2010/main">
    <mc:Choice Requires="p14">
      <p:transition spd="slow" p14:dur="2000" advTm="371244"/>
    </mc:Choice>
    <mc:Fallback xmlns="">
      <p:transition spd="slow" advTm="37124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 and Challenges</a:t>
            </a:r>
            <a:endParaRPr lang="en-US" dirty="0"/>
          </a:p>
        </p:txBody>
      </p:sp>
      <p:sp>
        <p:nvSpPr>
          <p:cNvPr id="3" name="Content Placeholder 2"/>
          <p:cNvSpPr>
            <a:spLocks noGrp="1"/>
          </p:cNvSpPr>
          <p:nvPr>
            <p:ph idx="1"/>
          </p:nvPr>
        </p:nvSpPr>
        <p:spPr>
          <a:xfrm>
            <a:off x="677334" y="1463041"/>
            <a:ext cx="8596668" cy="5042262"/>
          </a:xfrm>
        </p:spPr>
        <p:txBody>
          <a:bodyPr>
            <a:normAutofit fontScale="92500" lnSpcReduction="20000"/>
          </a:bodyPr>
          <a:lstStyle/>
          <a:p>
            <a:pPr marL="285750" lvl="0" indent="-285750">
              <a:buFont typeface="Wingdings" panose="05000000000000000000" pitchFamily="2" charset="2"/>
              <a:buChar char="Ø"/>
            </a:pPr>
            <a:r>
              <a:rPr lang="en-US" dirty="0">
                <a:solidFill>
                  <a:schemeClr val="tx1"/>
                </a:solidFill>
              </a:rPr>
              <a:t>Will distributed energy create distributed (more equitable) ownership </a:t>
            </a:r>
            <a:r>
              <a:rPr lang="en-US" dirty="0" smtClean="0">
                <a:solidFill>
                  <a:schemeClr val="tx1"/>
                </a:solidFill>
              </a:rPr>
              <a:t>of </a:t>
            </a:r>
            <a:r>
              <a:rPr lang="en-US" dirty="0">
                <a:solidFill>
                  <a:schemeClr val="tx1"/>
                </a:solidFill>
              </a:rPr>
              <a:t>energy assets? </a:t>
            </a:r>
          </a:p>
          <a:p>
            <a:pPr marL="285750" lvl="0" indent="-285750">
              <a:buFont typeface="Wingdings" panose="05000000000000000000" pitchFamily="2" charset="2"/>
              <a:buChar char="Ø"/>
            </a:pPr>
            <a:endParaRPr lang="en-US" dirty="0">
              <a:solidFill>
                <a:schemeClr val="tx1"/>
              </a:solidFill>
            </a:endParaRPr>
          </a:p>
          <a:p>
            <a:pPr marL="285750" lvl="0" indent="-285750">
              <a:buFont typeface="Wingdings" panose="05000000000000000000" pitchFamily="2" charset="2"/>
              <a:buChar char="Ø"/>
            </a:pPr>
            <a:r>
              <a:rPr lang="en-US" dirty="0">
                <a:solidFill>
                  <a:schemeClr val="tx1"/>
                </a:solidFill>
              </a:rPr>
              <a:t>The focus on markets as the mechanism of change could create and reinforce inequality of access.</a:t>
            </a:r>
          </a:p>
          <a:p>
            <a:pPr marL="285750" lvl="0" indent="-285750">
              <a:buFont typeface="Wingdings" panose="05000000000000000000" pitchFamily="2" charset="2"/>
              <a:buChar char="Ø"/>
            </a:pPr>
            <a:endParaRPr lang="en-US" dirty="0">
              <a:solidFill>
                <a:schemeClr val="tx1"/>
              </a:solidFill>
            </a:endParaRPr>
          </a:p>
          <a:p>
            <a:pPr marL="285750" lvl="0" indent="-285750">
              <a:buFont typeface="Wingdings" panose="05000000000000000000" pitchFamily="2" charset="2"/>
              <a:buChar char="Ø"/>
            </a:pPr>
            <a:r>
              <a:rPr lang="en-US" dirty="0">
                <a:solidFill>
                  <a:schemeClr val="tx1"/>
                </a:solidFill>
              </a:rPr>
              <a:t>The phase out of subsidies in favor of an unproven approach may create backsliding on progress.</a:t>
            </a:r>
          </a:p>
          <a:p>
            <a:pPr marL="285750" lvl="0" indent="-285750">
              <a:buFont typeface="Wingdings" panose="05000000000000000000" pitchFamily="2" charset="2"/>
              <a:buChar char="Ø"/>
            </a:pPr>
            <a:endParaRPr lang="en-US" dirty="0">
              <a:solidFill>
                <a:schemeClr val="tx1"/>
              </a:solidFill>
            </a:endParaRPr>
          </a:p>
          <a:p>
            <a:pPr marL="285750" lvl="0" indent="-285750">
              <a:buFont typeface="Wingdings" panose="05000000000000000000" pitchFamily="2" charset="2"/>
              <a:buChar char="Ø"/>
            </a:pPr>
            <a:r>
              <a:rPr lang="en-US" dirty="0" smtClean="0">
                <a:solidFill>
                  <a:schemeClr val="tx1"/>
                </a:solidFill>
              </a:rPr>
              <a:t>Should utilities retain </a:t>
            </a:r>
            <a:r>
              <a:rPr lang="en-US" dirty="0">
                <a:solidFill>
                  <a:schemeClr val="tx1"/>
                </a:solidFill>
              </a:rPr>
              <a:t>a large amount of control over planning implementation. They are not accountable to the public</a:t>
            </a:r>
            <a:r>
              <a:rPr lang="en-US" dirty="0" smtClean="0">
                <a:solidFill>
                  <a:schemeClr val="tx1"/>
                </a:solidFill>
              </a:rPr>
              <a:t>. If not utilities, who?</a:t>
            </a:r>
            <a:endParaRPr lang="en-US" dirty="0">
              <a:solidFill>
                <a:schemeClr val="tx1"/>
              </a:solidFill>
            </a:endParaRPr>
          </a:p>
          <a:p>
            <a:pPr marL="285750" lvl="0" indent="-285750">
              <a:buFont typeface="Wingdings" panose="05000000000000000000" pitchFamily="2" charset="2"/>
              <a:buChar char="Ø"/>
            </a:pPr>
            <a:endParaRPr lang="en-US" dirty="0">
              <a:solidFill>
                <a:schemeClr val="tx1"/>
              </a:solidFill>
            </a:endParaRPr>
          </a:p>
          <a:p>
            <a:pPr marL="285750" lvl="0" indent="-285750">
              <a:buFont typeface="Wingdings" panose="05000000000000000000" pitchFamily="2" charset="2"/>
              <a:buChar char="Ø"/>
            </a:pPr>
            <a:r>
              <a:rPr lang="en-US" dirty="0">
                <a:solidFill>
                  <a:schemeClr val="tx1"/>
                </a:solidFill>
              </a:rPr>
              <a:t>What consumer protections will be in place and how </a:t>
            </a:r>
            <a:br>
              <a:rPr lang="en-US" dirty="0">
                <a:solidFill>
                  <a:schemeClr val="tx1"/>
                </a:solidFill>
              </a:rPr>
            </a:br>
            <a:r>
              <a:rPr lang="en-US" dirty="0">
                <a:solidFill>
                  <a:schemeClr val="tx1"/>
                </a:solidFill>
              </a:rPr>
              <a:t>will they be enforced?</a:t>
            </a:r>
          </a:p>
          <a:p>
            <a:pPr marL="285750" lvl="0" indent="-285750">
              <a:buFont typeface="Wingdings" panose="05000000000000000000" pitchFamily="2" charset="2"/>
              <a:buChar char="Ø"/>
            </a:pPr>
            <a:endParaRPr lang="en-US" dirty="0">
              <a:solidFill>
                <a:schemeClr val="tx1"/>
              </a:solidFill>
            </a:endParaRPr>
          </a:p>
          <a:p>
            <a:pPr marL="285750" lvl="0" indent="-285750">
              <a:buFont typeface="Wingdings" panose="05000000000000000000" pitchFamily="2" charset="2"/>
              <a:buChar char="Ø"/>
            </a:pPr>
            <a:r>
              <a:rPr lang="en-US" dirty="0">
                <a:solidFill>
                  <a:schemeClr val="tx1"/>
                </a:solidFill>
              </a:rPr>
              <a:t>Will the new utility rates be affordable? </a:t>
            </a:r>
          </a:p>
          <a:p>
            <a:pPr marL="285750" lvl="0" indent="-285750">
              <a:buFont typeface="Wingdings" panose="05000000000000000000" pitchFamily="2" charset="2"/>
              <a:buChar char="Ø"/>
            </a:pPr>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993" y="4658454"/>
            <a:ext cx="1606603" cy="1615172"/>
          </a:xfrm>
          <a:prstGeom prst="rect">
            <a:avLst/>
          </a:prstGeom>
        </p:spPr>
      </p:pic>
    </p:spTree>
    <p:extLst>
      <p:ext uri="{BB962C8B-B14F-4D97-AF65-F5344CB8AC3E}">
        <p14:creationId xmlns:p14="http://schemas.microsoft.com/office/powerpoint/2010/main" val="1693955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863635"/>
            <a:ext cx="8596668" cy="1320800"/>
          </a:xfrm>
        </p:spPr>
        <p:txBody>
          <a:bodyPr/>
          <a:lstStyle/>
          <a:p>
            <a:r>
              <a:rPr lang="en-US" dirty="0" smtClean="0"/>
              <a:t>Thank you!</a:t>
            </a:r>
            <a:endParaRPr lang="en-US" dirty="0"/>
          </a:p>
        </p:txBody>
      </p:sp>
      <p:sp>
        <p:nvSpPr>
          <p:cNvPr id="3" name="Content Placeholder 2"/>
          <p:cNvSpPr>
            <a:spLocks noGrp="1"/>
          </p:cNvSpPr>
          <p:nvPr>
            <p:ph idx="1"/>
          </p:nvPr>
        </p:nvSpPr>
        <p:spPr>
          <a:xfrm>
            <a:off x="677334" y="4014651"/>
            <a:ext cx="8596668" cy="1190688"/>
          </a:xfrm>
        </p:spPr>
        <p:txBody>
          <a:bodyPr>
            <a:normAutofit/>
          </a:bodyPr>
          <a:lstStyle/>
          <a:p>
            <a:pPr marL="0" indent="0">
              <a:buNone/>
            </a:pPr>
            <a:r>
              <a:rPr lang="en-US" sz="2400" dirty="0" smtClean="0"/>
              <a:t>Contact Jessica Azulay: </a:t>
            </a:r>
            <a:br>
              <a:rPr lang="en-US" sz="2400" dirty="0" smtClean="0"/>
            </a:br>
            <a:r>
              <a:rPr lang="en-US" sz="2400" dirty="0" smtClean="0">
                <a:hlinkClick r:id="rId3"/>
              </a:rPr>
              <a:t>jessica@agreenewyork.org</a:t>
            </a:r>
            <a:r>
              <a:rPr lang="en-US" sz="2400" dirty="0" smtClean="0"/>
              <a:t> </a:t>
            </a:r>
          </a:p>
          <a:p>
            <a:pPr marL="0" indent="0">
              <a:buNone/>
            </a:pPr>
            <a:endParaRPr lang="en-US" sz="2400" dirty="0"/>
          </a:p>
        </p:txBody>
      </p:sp>
    </p:spTree>
    <p:extLst>
      <p:ext uri="{BB962C8B-B14F-4D97-AF65-F5344CB8AC3E}">
        <p14:creationId xmlns:p14="http://schemas.microsoft.com/office/powerpoint/2010/main" val="2414805052"/>
      </p:ext>
    </p:extLst>
  </p:cSld>
  <p:clrMapOvr>
    <a:masterClrMapping/>
  </p:clrMapOvr>
  <mc:AlternateContent xmlns:mc="http://schemas.openxmlformats.org/markup-compatibility/2006" xmlns:p14="http://schemas.microsoft.com/office/powerpoint/2010/main">
    <mc:Choice Requires="p14">
      <p:transition spd="slow" p14:dur="2000" advTm="66733"/>
    </mc:Choice>
    <mc:Fallback xmlns="">
      <p:transition spd="slow" advTm="6673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153" y="419587"/>
            <a:ext cx="7429499" cy="1024394"/>
          </a:xfrm>
        </p:spPr>
        <p:txBody>
          <a:bodyPr/>
          <a:lstStyle/>
          <a:p>
            <a:r>
              <a:rPr lang="en-US" dirty="0" smtClean="0"/>
              <a:t>Today’s Electricity </a:t>
            </a:r>
            <a:r>
              <a:rPr lang="en-US" dirty="0"/>
              <a:t>S</a:t>
            </a:r>
            <a:r>
              <a:rPr lang="en-US" dirty="0" smtClean="0"/>
              <a:t>ystem</a:t>
            </a:r>
            <a:endParaRPr lang="en-US"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42" t="35331" r="56888" b="36120"/>
          <a:stretch/>
        </p:blipFill>
        <p:spPr bwMode="auto">
          <a:xfrm>
            <a:off x="752361" y="3133884"/>
            <a:ext cx="998621" cy="9865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5806" t="66553" r="3086"/>
          <a:stretch/>
        </p:blipFill>
        <p:spPr bwMode="auto">
          <a:xfrm>
            <a:off x="1894774" y="1436253"/>
            <a:ext cx="950294" cy="1093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vectorstock.com/composite/1722363/different-power-plants-vector.jpg"/>
          <p:cNvPicPr>
            <a:picLocks noChangeAspect="1" noChangeArrowheads="1"/>
          </p:cNvPicPr>
          <p:nvPr/>
        </p:nvPicPr>
        <p:blipFill rotWithShape="1">
          <a:blip r:embed="rId5">
            <a:extLst>
              <a:ext uri="{28A0092B-C50C-407E-A947-70E740481C1C}">
                <a14:useLocalDpi xmlns:a14="http://schemas.microsoft.com/office/drawing/2010/main" val="0"/>
              </a:ext>
            </a:extLst>
          </a:blip>
          <a:srcRect l="11917" r="51434" b="69330"/>
          <a:stretch/>
        </p:blipFill>
        <p:spPr bwMode="auto">
          <a:xfrm>
            <a:off x="638878" y="1435876"/>
            <a:ext cx="1146237" cy="1110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vectorstock.com/composite/1072310/silhouette-of-high-voltage-power-lines-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b="14547"/>
          <a:stretch/>
        </p:blipFill>
        <p:spPr bwMode="auto">
          <a:xfrm>
            <a:off x="2954730" y="1694590"/>
            <a:ext cx="1805767" cy="17867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vectorstock.com/composite/1204892/high-voltage-power-lines-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t="65816" b="12059"/>
          <a:stretch/>
        </p:blipFill>
        <p:spPr bwMode="auto">
          <a:xfrm>
            <a:off x="4819162" y="3245404"/>
            <a:ext cx="2795216" cy="7161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813424" y="4041983"/>
            <a:ext cx="2044015" cy="20228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61522" y="2817991"/>
            <a:ext cx="2947817" cy="369332"/>
          </a:xfrm>
          <a:prstGeom prst="rect">
            <a:avLst/>
          </a:prstGeom>
          <a:noFill/>
        </p:spPr>
        <p:txBody>
          <a:bodyPr wrap="square" rtlCol="0">
            <a:spAutoFit/>
          </a:bodyPr>
          <a:lstStyle/>
          <a:p>
            <a:r>
              <a:rPr lang="en-US" b="1" dirty="0">
                <a:solidFill>
                  <a:schemeClr val="tx1">
                    <a:lumMod val="50000"/>
                    <a:lumOff val="50000"/>
                  </a:schemeClr>
                </a:solidFill>
              </a:rPr>
              <a:t>Distribution </a:t>
            </a:r>
            <a:r>
              <a:rPr lang="en-US" b="1" dirty="0" smtClean="0">
                <a:solidFill>
                  <a:schemeClr val="tx1">
                    <a:lumMod val="50000"/>
                    <a:lumOff val="50000"/>
                  </a:schemeClr>
                </a:solidFill>
              </a:rPr>
              <a:t>Utility</a:t>
            </a:r>
            <a:endParaRPr lang="en-US" b="1" dirty="0">
              <a:solidFill>
                <a:schemeClr val="tx1">
                  <a:lumMod val="50000"/>
                  <a:lumOff val="50000"/>
                </a:schemeClr>
              </a:solidFill>
            </a:endParaRPr>
          </a:p>
        </p:txBody>
      </p:sp>
      <p:sp>
        <p:nvSpPr>
          <p:cNvPr id="22" name="TextBox 21"/>
          <p:cNvSpPr txBox="1"/>
          <p:nvPr/>
        </p:nvSpPr>
        <p:spPr>
          <a:xfrm>
            <a:off x="5706374" y="6097512"/>
            <a:ext cx="2640532" cy="646331"/>
          </a:xfrm>
          <a:prstGeom prst="rect">
            <a:avLst/>
          </a:prstGeom>
          <a:noFill/>
        </p:spPr>
        <p:txBody>
          <a:bodyPr wrap="square" rtlCol="0">
            <a:spAutoFit/>
          </a:bodyPr>
          <a:lstStyle/>
          <a:p>
            <a:r>
              <a:rPr lang="en-US" b="1" dirty="0">
                <a:solidFill>
                  <a:schemeClr val="tx1">
                    <a:lumMod val="50000"/>
                    <a:lumOff val="50000"/>
                  </a:schemeClr>
                </a:solidFill>
              </a:rPr>
              <a:t>Consumers/ Ratepayers</a:t>
            </a:r>
          </a:p>
        </p:txBody>
      </p:sp>
      <p:pic>
        <p:nvPicPr>
          <p:cNvPr id="26"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39189" y="4259283"/>
            <a:ext cx="2044015" cy="20228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5707" t="1754" r="3104" b="65439"/>
          <a:stretch/>
        </p:blipFill>
        <p:spPr>
          <a:xfrm>
            <a:off x="1810971" y="2453106"/>
            <a:ext cx="1130751" cy="1273798"/>
          </a:xfrm>
          <a:prstGeom prst="rect">
            <a:avLst/>
          </a:prstGeom>
        </p:spPr>
      </p:pic>
      <p:sp>
        <p:nvSpPr>
          <p:cNvPr id="23" name="TextBox 22"/>
          <p:cNvSpPr txBox="1"/>
          <p:nvPr/>
        </p:nvSpPr>
        <p:spPr>
          <a:xfrm>
            <a:off x="581220" y="2505773"/>
            <a:ext cx="1572692" cy="646331"/>
          </a:xfrm>
          <a:prstGeom prst="rect">
            <a:avLst/>
          </a:prstGeom>
          <a:noFill/>
        </p:spPr>
        <p:txBody>
          <a:bodyPr wrap="square" rtlCol="0">
            <a:spAutoFit/>
          </a:bodyPr>
          <a:lstStyle/>
          <a:p>
            <a:r>
              <a:rPr lang="en-US" b="1" dirty="0">
                <a:solidFill>
                  <a:schemeClr val="tx1">
                    <a:lumMod val="50000"/>
                    <a:lumOff val="50000"/>
                  </a:schemeClr>
                </a:solidFill>
              </a:rPr>
              <a:t>Centralized </a:t>
            </a:r>
          </a:p>
          <a:p>
            <a:r>
              <a:rPr lang="en-US" b="1" dirty="0">
                <a:solidFill>
                  <a:schemeClr val="tx1">
                    <a:lumMod val="50000"/>
                    <a:lumOff val="50000"/>
                  </a:schemeClr>
                </a:solidFill>
              </a:rPr>
              <a:t>Generation</a:t>
            </a:r>
          </a:p>
        </p:txBody>
      </p:sp>
      <p:grpSp>
        <p:nvGrpSpPr>
          <p:cNvPr id="36" name="Group 35"/>
          <p:cNvGrpSpPr/>
          <p:nvPr/>
        </p:nvGrpSpPr>
        <p:grpSpPr>
          <a:xfrm>
            <a:off x="2033000" y="2185155"/>
            <a:ext cx="3845740" cy="2901439"/>
            <a:chOff x="2172908" y="2176271"/>
            <a:chExt cx="3845740" cy="2901439"/>
          </a:xfrm>
        </p:grpSpPr>
        <p:sp>
          <p:nvSpPr>
            <p:cNvPr id="15" name="TextBox 14"/>
            <p:cNvSpPr txBox="1"/>
            <p:nvPr/>
          </p:nvSpPr>
          <p:spPr>
            <a:xfrm>
              <a:off x="5562455" y="4492935"/>
              <a:ext cx="456193" cy="584775"/>
            </a:xfrm>
            <a:prstGeom prst="rect">
              <a:avLst/>
            </a:prstGeom>
            <a:noFill/>
          </p:spPr>
          <p:txBody>
            <a:bodyPr wrap="square" rtlCol="0">
              <a:spAutoFit/>
            </a:bodyPr>
            <a:lstStyle/>
            <a:p>
              <a:r>
                <a:rPr lang="en-US" sz="3200" b="1" dirty="0">
                  <a:solidFill>
                    <a:schemeClr val="tx1">
                      <a:lumMod val="50000"/>
                      <a:lumOff val="50000"/>
                    </a:schemeClr>
                  </a:solidFill>
                </a:rPr>
                <a:t>$</a:t>
              </a:r>
            </a:p>
          </p:txBody>
        </p:sp>
        <p:sp>
          <p:nvSpPr>
            <p:cNvPr id="34" name="TextBox 33"/>
            <p:cNvSpPr txBox="1"/>
            <p:nvPr/>
          </p:nvSpPr>
          <p:spPr>
            <a:xfrm>
              <a:off x="4699382" y="2496347"/>
              <a:ext cx="456193" cy="584775"/>
            </a:xfrm>
            <a:prstGeom prst="rect">
              <a:avLst/>
            </a:prstGeom>
            <a:noFill/>
          </p:spPr>
          <p:txBody>
            <a:bodyPr wrap="square" rtlCol="0">
              <a:spAutoFit/>
            </a:bodyPr>
            <a:lstStyle/>
            <a:p>
              <a:r>
                <a:rPr lang="en-US" sz="3200" b="1" dirty="0">
                  <a:solidFill>
                    <a:schemeClr val="bg1"/>
                  </a:solidFill>
                </a:rPr>
                <a:t>$</a:t>
              </a:r>
            </a:p>
          </p:txBody>
        </p:sp>
        <p:sp>
          <p:nvSpPr>
            <p:cNvPr id="35" name="TextBox 34"/>
            <p:cNvSpPr txBox="1"/>
            <p:nvPr/>
          </p:nvSpPr>
          <p:spPr>
            <a:xfrm>
              <a:off x="2680266" y="2176271"/>
              <a:ext cx="456193" cy="584775"/>
            </a:xfrm>
            <a:prstGeom prst="rect">
              <a:avLst/>
            </a:prstGeom>
            <a:noFill/>
          </p:spPr>
          <p:txBody>
            <a:bodyPr wrap="square" rtlCol="0">
              <a:spAutoFit/>
            </a:bodyPr>
            <a:lstStyle/>
            <a:p>
              <a:r>
                <a:rPr lang="en-US" sz="3200" b="1" dirty="0">
                  <a:solidFill>
                    <a:schemeClr val="bg1"/>
                  </a:solidFill>
                </a:rPr>
                <a:t>$</a:t>
              </a:r>
            </a:p>
          </p:txBody>
        </p:sp>
        <p:cxnSp>
          <p:nvCxnSpPr>
            <p:cNvPr id="18" name="Straight Arrow Connector 17"/>
            <p:cNvCxnSpPr/>
            <p:nvPr/>
          </p:nvCxnSpPr>
          <p:spPr>
            <a:xfrm flipH="1" flipV="1">
              <a:off x="5727230" y="4049944"/>
              <a:ext cx="45912" cy="441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096126" y="2888553"/>
              <a:ext cx="241615" cy="289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172908" y="2462817"/>
              <a:ext cx="457317" cy="6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92951686"/>
      </p:ext>
    </p:extLst>
  </p:cSld>
  <p:clrMapOvr>
    <a:masterClrMapping/>
  </p:clrMapOvr>
  <mc:AlternateContent xmlns:mc="http://schemas.openxmlformats.org/markup-compatibility/2006" xmlns:p14="http://schemas.microsoft.com/office/powerpoint/2010/main">
    <mc:Choice Requires="p14">
      <p:transition spd="slow" p14:dur="2000" advTm="81293"/>
    </mc:Choice>
    <mc:Fallback xmlns="">
      <p:transition spd="slow" advTm="81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500"/>
                                        <p:tgtEl>
                                          <p:spTgt spid="10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8" descr="http://www.vectorstock.com/composite/1204892/high-voltage-power-lines-vector.jpg"/>
          <p:cNvPicPr>
            <a:picLocks noChangeAspect="1" noChangeArrowheads="1"/>
          </p:cNvPicPr>
          <p:nvPr/>
        </p:nvPicPr>
        <p:blipFill rotWithShape="1">
          <a:blip r:embed="rId8">
            <a:extLst>
              <a:ext uri="{28A0092B-C50C-407E-A947-70E740481C1C}">
                <a14:useLocalDpi xmlns:a14="http://schemas.microsoft.com/office/drawing/2010/main" val="0"/>
              </a:ext>
            </a:extLst>
          </a:blip>
          <a:srcRect t="65816" b="12059"/>
          <a:stretch/>
        </p:blipFill>
        <p:spPr bwMode="auto">
          <a:xfrm>
            <a:off x="4819162" y="3245404"/>
            <a:ext cx="2795216" cy="716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813424" y="4041983"/>
            <a:ext cx="2044015" cy="20228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39189" y="4259283"/>
            <a:ext cx="2044015" cy="202289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2033000" y="2185155"/>
            <a:ext cx="3743380" cy="2901439"/>
            <a:chOff x="2172908" y="2176271"/>
            <a:chExt cx="3743380" cy="2901439"/>
          </a:xfrm>
        </p:grpSpPr>
        <p:sp>
          <p:nvSpPr>
            <p:cNvPr id="43" name="TextBox 42"/>
            <p:cNvSpPr txBox="1"/>
            <p:nvPr/>
          </p:nvSpPr>
          <p:spPr>
            <a:xfrm>
              <a:off x="5460095" y="4492935"/>
              <a:ext cx="456193" cy="584775"/>
            </a:xfrm>
            <a:prstGeom prst="rect">
              <a:avLst/>
            </a:prstGeom>
            <a:noFill/>
          </p:spPr>
          <p:txBody>
            <a:bodyPr wrap="square" rtlCol="0">
              <a:spAutoFit/>
            </a:bodyPr>
            <a:lstStyle/>
            <a:p>
              <a:r>
                <a:rPr lang="en-US" sz="3200" b="1" dirty="0">
                  <a:solidFill>
                    <a:schemeClr val="bg1"/>
                  </a:solidFill>
                </a:rPr>
                <a:t>$</a:t>
              </a:r>
            </a:p>
          </p:txBody>
        </p:sp>
        <p:sp>
          <p:nvSpPr>
            <p:cNvPr id="44" name="TextBox 43"/>
            <p:cNvSpPr txBox="1"/>
            <p:nvPr/>
          </p:nvSpPr>
          <p:spPr>
            <a:xfrm>
              <a:off x="4699382" y="2496347"/>
              <a:ext cx="456193" cy="584775"/>
            </a:xfrm>
            <a:prstGeom prst="rect">
              <a:avLst/>
            </a:prstGeom>
            <a:noFill/>
          </p:spPr>
          <p:txBody>
            <a:bodyPr wrap="square" rtlCol="0">
              <a:spAutoFit/>
            </a:bodyPr>
            <a:lstStyle/>
            <a:p>
              <a:r>
                <a:rPr lang="en-US" sz="3200" b="1" dirty="0">
                  <a:solidFill>
                    <a:schemeClr val="bg1"/>
                  </a:solidFill>
                </a:rPr>
                <a:t>$</a:t>
              </a:r>
            </a:p>
          </p:txBody>
        </p:sp>
        <p:sp>
          <p:nvSpPr>
            <p:cNvPr id="45" name="TextBox 44"/>
            <p:cNvSpPr txBox="1"/>
            <p:nvPr/>
          </p:nvSpPr>
          <p:spPr>
            <a:xfrm>
              <a:off x="2680266" y="2176271"/>
              <a:ext cx="456193" cy="584775"/>
            </a:xfrm>
            <a:prstGeom prst="rect">
              <a:avLst/>
            </a:prstGeom>
            <a:noFill/>
          </p:spPr>
          <p:txBody>
            <a:bodyPr wrap="square" rtlCol="0">
              <a:spAutoFit/>
            </a:bodyPr>
            <a:lstStyle/>
            <a:p>
              <a:r>
                <a:rPr lang="en-US" sz="3200" b="1" dirty="0">
                  <a:solidFill>
                    <a:schemeClr val="bg1"/>
                  </a:solidFill>
                </a:rPr>
                <a:t>$</a:t>
              </a:r>
            </a:p>
          </p:txBody>
        </p:sp>
        <p:cxnSp>
          <p:nvCxnSpPr>
            <p:cNvPr id="46" name="Straight Arrow Connector 45"/>
            <p:cNvCxnSpPr/>
            <p:nvPr/>
          </p:nvCxnSpPr>
          <p:spPr>
            <a:xfrm flipH="1" flipV="1">
              <a:off x="5727230" y="4049944"/>
              <a:ext cx="45912" cy="441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5096126" y="2888553"/>
              <a:ext cx="241615" cy="289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2172908" y="2462817"/>
              <a:ext cx="457317" cy="6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44" y="367654"/>
            <a:ext cx="7429499" cy="733764"/>
          </a:xfrm>
        </p:spPr>
        <p:txBody>
          <a:bodyPr/>
          <a:lstStyle/>
          <a:p>
            <a:r>
              <a:rPr lang="en-US" dirty="0" smtClean="0"/>
              <a:t>A System in Transition</a:t>
            </a:r>
            <a:endParaRPr lang="en-US" dirty="0"/>
          </a:p>
        </p:txBody>
      </p:sp>
      <p:pic>
        <p:nvPicPr>
          <p:cNvPr id="9" name="Picture 6" descr="http://www.vectorstock.com/composite/1072310/silhouette-of-high-voltage-power-lines-vector.jpg"/>
          <p:cNvPicPr>
            <a:picLocks noChangeAspect="1" noChangeArrowheads="1"/>
          </p:cNvPicPr>
          <p:nvPr/>
        </p:nvPicPr>
        <p:blipFill rotWithShape="1">
          <a:blip r:embed="rId10">
            <a:extLst>
              <a:ext uri="{28A0092B-C50C-407E-A947-70E740481C1C}">
                <a14:useLocalDpi xmlns:a14="http://schemas.microsoft.com/office/drawing/2010/main" val="0"/>
              </a:ext>
            </a:extLst>
          </a:blip>
          <a:srcRect b="14547"/>
          <a:stretch/>
        </p:blipFill>
        <p:spPr bwMode="auto">
          <a:xfrm>
            <a:off x="2952722" y="1693609"/>
            <a:ext cx="1805767" cy="17867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95562" y="2759028"/>
            <a:ext cx="2586363" cy="369332"/>
          </a:xfrm>
          <a:prstGeom prst="rect">
            <a:avLst/>
          </a:prstGeom>
          <a:noFill/>
        </p:spPr>
        <p:txBody>
          <a:bodyPr wrap="square" rtlCol="0">
            <a:spAutoFit/>
          </a:bodyPr>
          <a:lstStyle/>
          <a:p>
            <a:r>
              <a:rPr lang="en-US" b="1" dirty="0">
                <a:solidFill>
                  <a:schemeClr val="tx1">
                    <a:lumMod val="50000"/>
                    <a:lumOff val="50000"/>
                  </a:schemeClr>
                </a:solidFill>
              </a:rPr>
              <a:t>Aging </a:t>
            </a:r>
            <a:r>
              <a:rPr lang="en-US" b="1" dirty="0" smtClean="0">
                <a:solidFill>
                  <a:schemeClr val="tx1">
                    <a:lumMod val="50000"/>
                    <a:lumOff val="50000"/>
                  </a:schemeClr>
                </a:solidFill>
              </a:rPr>
              <a:t>&amp; expensive</a:t>
            </a:r>
            <a:endParaRPr lang="en-US" b="1" dirty="0">
              <a:solidFill>
                <a:schemeClr val="tx1">
                  <a:lumMod val="50000"/>
                  <a:lumOff val="50000"/>
                </a:schemeClr>
              </a:solidFill>
            </a:endParaRPr>
          </a:p>
        </p:txBody>
      </p:sp>
      <p:grpSp>
        <p:nvGrpSpPr>
          <p:cNvPr id="25" name="Group 24"/>
          <p:cNvGrpSpPr/>
          <p:nvPr/>
        </p:nvGrpSpPr>
        <p:grpSpPr>
          <a:xfrm>
            <a:off x="671382" y="3672261"/>
            <a:ext cx="2172858" cy="1600805"/>
            <a:chOff x="813295" y="3671301"/>
            <a:chExt cx="2172858" cy="1600805"/>
          </a:xfrm>
        </p:grpSpPr>
        <p:pic>
          <p:nvPicPr>
            <p:cNvPr id="6" name="Picture 4" descr="http://www.vectorstock.com/composite/1722363/different-power-plants-vect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12198" t="60141" r="52576" b="11895"/>
            <a:stretch/>
          </p:blipFill>
          <p:spPr bwMode="auto">
            <a:xfrm>
              <a:off x="1711144" y="3671301"/>
              <a:ext cx="1275009" cy="11719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13295" y="4902774"/>
              <a:ext cx="2137892" cy="369332"/>
            </a:xfrm>
            <a:prstGeom prst="rect">
              <a:avLst/>
            </a:prstGeom>
            <a:noFill/>
          </p:spPr>
          <p:txBody>
            <a:bodyPr wrap="square" rtlCol="0">
              <a:spAutoFit/>
            </a:bodyPr>
            <a:lstStyle/>
            <a:p>
              <a:r>
                <a:rPr lang="en-US" b="1" dirty="0">
                  <a:solidFill>
                    <a:schemeClr val="tx1">
                      <a:lumMod val="50000"/>
                      <a:lumOff val="50000"/>
                    </a:schemeClr>
                  </a:solidFill>
                </a:rPr>
                <a:t> Renewables</a:t>
              </a:r>
            </a:p>
          </p:txBody>
        </p:sp>
      </p:grpSp>
      <p:sp>
        <p:nvSpPr>
          <p:cNvPr id="17" name="TextBox 16"/>
          <p:cNvSpPr txBox="1"/>
          <p:nvPr/>
        </p:nvSpPr>
        <p:spPr>
          <a:xfrm>
            <a:off x="8034697" y="4303569"/>
            <a:ext cx="1693484" cy="923330"/>
          </a:xfrm>
          <a:prstGeom prst="rect">
            <a:avLst/>
          </a:prstGeom>
          <a:noFill/>
        </p:spPr>
        <p:txBody>
          <a:bodyPr wrap="square" rtlCol="0">
            <a:spAutoFit/>
          </a:bodyPr>
          <a:lstStyle/>
          <a:p>
            <a:r>
              <a:rPr lang="en-US" b="1" dirty="0">
                <a:solidFill>
                  <a:schemeClr val="tx1">
                    <a:lumMod val="50000"/>
                    <a:lumOff val="50000"/>
                  </a:schemeClr>
                </a:solidFill>
              </a:rPr>
              <a:t>Efficiency</a:t>
            </a:r>
          </a:p>
          <a:p>
            <a:r>
              <a:rPr lang="en-US" b="1" dirty="0" smtClean="0">
                <a:solidFill>
                  <a:schemeClr val="tx1">
                    <a:lumMod val="50000"/>
                    <a:lumOff val="50000"/>
                  </a:schemeClr>
                </a:solidFill>
              </a:rPr>
              <a:t>&amp; Distributed </a:t>
            </a:r>
            <a:r>
              <a:rPr lang="en-US" b="1" dirty="0">
                <a:solidFill>
                  <a:schemeClr val="tx1">
                    <a:lumMod val="50000"/>
                    <a:lumOff val="50000"/>
                  </a:schemeClr>
                </a:solidFill>
              </a:rPr>
              <a:t>Generation</a:t>
            </a:r>
          </a:p>
        </p:txBody>
      </p:sp>
      <p:pic>
        <p:nvPicPr>
          <p:cNvPr id="2050" name="Picture 2" descr="http://www.vectorstock.com/composite/1885626/environment-icons-vector.jpg"/>
          <p:cNvPicPr>
            <a:picLocks noChangeAspect="1" noChangeArrowheads="1"/>
          </p:cNvPicPr>
          <p:nvPr/>
        </p:nvPicPr>
        <p:blipFill rotWithShape="1">
          <a:blip r:embed="rId12">
            <a:extLst>
              <a:ext uri="{28A0092B-C50C-407E-A947-70E740481C1C}">
                <a14:useLocalDpi xmlns:a14="http://schemas.microsoft.com/office/drawing/2010/main" val="0"/>
              </a:ext>
            </a:extLst>
          </a:blip>
          <a:srcRect l="51565" t="4663" r="24951" b="75055"/>
          <a:stretch/>
        </p:blipFill>
        <p:spPr bwMode="auto">
          <a:xfrm>
            <a:off x="3466989" y="5639332"/>
            <a:ext cx="652911" cy="6890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98054" y="4801235"/>
            <a:ext cx="543613" cy="7363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03321" y="4776573"/>
            <a:ext cx="701109" cy="738547"/>
          </a:xfrm>
          <a:prstGeom prst="rect">
            <a:avLst/>
          </a:prstGeom>
        </p:spPr>
      </p:pic>
      <p:pic>
        <p:nvPicPr>
          <p:cNvPr id="2058" name="Picture 10"/>
          <p:cNvPicPr>
            <a:picLocks noChangeAspect="1" noChangeArrowheads="1"/>
          </p:cNvPicPr>
          <p:nvPr/>
        </p:nvPicPr>
        <p:blipFill rotWithShape="1">
          <a:blip r:embed="rId15">
            <a:extLst>
              <a:ext uri="{28A0092B-C50C-407E-A947-70E740481C1C}">
                <a14:useLocalDpi xmlns:a14="http://schemas.microsoft.com/office/drawing/2010/main" val="0"/>
              </a:ext>
            </a:extLst>
          </a:blip>
          <a:srcRect r="76217" b="73774"/>
          <a:stretch/>
        </p:blipFill>
        <p:spPr bwMode="auto">
          <a:xfrm>
            <a:off x="4119900" y="4201285"/>
            <a:ext cx="1032776" cy="8336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http://www.vectorstock.com/composite/278865/ecology-and-green-energy-icon-vector.jpg"/>
          <p:cNvPicPr>
            <a:picLocks noChangeAspect="1" noChangeArrowheads="1"/>
          </p:cNvPicPr>
          <p:nvPr/>
        </p:nvPicPr>
        <p:blipFill rotWithShape="1">
          <a:blip r:embed="rId16">
            <a:extLst>
              <a:ext uri="{28A0092B-C50C-407E-A947-70E740481C1C}">
                <a14:useLocalDpi xmlns:a14="http://schemas.microsoft.com/office/drawing/2010/main" val="0"/>
              </a:ext>
            </a:extLst>
          </a:blip>
          <a:srcRect l="51565" t="62435" r="23171" b="20356"/>
          <a:stretch/>
        </p:blipFill>
        <p:spPr bwMode="auto">
          <a:xfrm>
            <a:off x="4943461" y="5805619"/>
            <a:ext cx="720469" cy="5682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rotWithShape="1">
          <a:blip r:embed="rId17">
            <a:extLst>
              <a:ext uri="{28A0092B-C50C-407E-A947-70E740481C1C}">
                <a14:useLocalDpi xmlns:a14="http://schemas.microsoft.com/office/drawing/2010/main" val="0"/>
              </a:ext>
            </a:extLst>
          </a:blip>
          <a:srcRect l="2242" t="35331" r="56888" b="36120"/>
          <a:stretch/>
        </p:blipFill>
        <p:spPr bwMode="auto">
          <a:xfrm>
            <a:off x="750356" y="3125960"/>
            <a:ext cx="998621" cy="98658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rotWithShape="1">
          <a:blip r:embed="rId17">
            <a:extLst>
              <a:ext uri="{28A0092B-C50C-407E-A947-70E740481C1C}">
                <a14:useLocalDpi xmlns:a14="http://schemas.microsoft.com/office/drawing/2010/main" val="0"/>
              </a:ext>
            </a:extLst>
          </a:blip>
          <a:srcRect l="55806" t="66553" r="3086"/>
          <a:stretch/>
        </p:blipFill>
        <p:spPr bwMode="auto">
          <a:xfrm>
            <a:off x="1892769" y="1428329"/>
            <a:ext cx="950294" cy="10935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vectorstock.com/composite/1722363/different-power-plants-vect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11917" r="51434" b="69330"/>
          <a:stretch/>
        </p:blipFill>
        <p:spPr bwMode="auto">
          <a:xfrm>
            <a:off x="636873" y="1427952"/>
            <a:ext cx="1146237" cy="11106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7">
            <a:extLst>
              <a:ext uri="{28A0092B-C50C-407E-A947-70E740481C1C}">
                <a14:useLocalDpi xmlns:a14="http://schemas.microsoft.com/office/drawing/2010/main" val="0"/>
              </a:ext>
            </a:extLst>
          </a:blip>
          <a:srcRect l="55707" t="1754" r="3104" b="65439"/>
          <a:stretch/>
        </p:blipFill>
        <p:spPr>
          <a:xfrm>
            <a:off x="1808966" y="2445182"/>
            <a:ext cx="1130751" cy="1273798"/>
          </a:xfrm>
          <a:prstGeom prst="rect">
            <a:avLst/>
          </a:prstGeom>
        </p:spPr>
      </p:pic>
      <p:sp>
        <p:nvSpPr>
          <p:cNvPr id="15" name="TextBox 14"/>
          <p:cNvSpPr txBox="1"/>
          <p:nvPr/>
        </p:nvSpPr>
        <p:spPr>
          <a:xfrm>
            <a:off x="584055" y="2521264"/>
            <a:ext cx="1558216" cy="646331"/>
          </a:xfrm>
          <a:prstGeom prst="rect">
            <a:avLst/>
          </a:prstGeom>
          <a:noFill/>
        </p:spPr>
        <p:txBody>
          <a:bodyPr wrap="square" rtlCol="0">
            <a:spAutoFit/>
          </a:bodyPr>
          <a:lstStyle/>
          <a:p>
            <a:r>
              <a:rPr lang="en-US" b="1" dirty="0">
                <a:solidFill>
                  <a:schemeClr val="tx1">
                    <a:lumMod val="50000"/>
                    <a:lumOff val="50000"/>
                  </a:schemeClr>
                </a:solidFill>
              </a:rPr>
              <a:t>Aging </a:t>
            </a:r>
            <a:r>
              <a:rPr lang="en-US" b="1" dirty="0" smtClean="0">
                <a:solidFill>
                  <a:schemeClr val="tx1">
                    <a:lumMod val="50000"/>
                    <a:lumOff val="50000"/>
                  </a:schemeClr>
                </a:solidFill>
              </a:rPr>
              <a:t>&amp; expensive</a:t>
            </a:r>
            <a:endParaRPr lang="en-US" b="1" dirty="0">
              <a:solidFill>
                <a:schemeClr val="tx1">
                  <a:lumMod val="50000"/>
                  <a:lumOff val="50000"/>
                </a:schemeClr>
              </a:solidFill>
            </a:endParaRPr>
          </a:p>
        </p:txBody>
      </p:sp>
      <p:sp>
        <p:nvSpPr>
          <p:cNvPr id="4" name="TextBox 3"/>
          <p:cNvSpPr txBox="1"/>
          <p:nvPr/>
        </p:nvSpPr>
        <p:spPr>
          <a:xfrm>
            <a:off x="5835090" y="1445047"/>
            <a:ext cx="3437569" cy="646331"/>
          </a:xfrm>
          <a:prstGeom prst="rect">
            <a:avLst/>
          </a:prstGeom>
          <a:solidFill>
            <a:schemeClr val="accent5">
              <a:lumMod val="60000"/>
              <a:lumOff val="40000"/>
            </a:schemeClr>
          </a:solidFill>
        </p:spPr>
        <p:txBody>
          <a:bodyPr wrap="square" rtlCol="0">
            <a:spAutoFit/>
          </a:bodyPr>
          <a:lstStyle/>
          <a:p>
            <a:r>
              <a:rPr lang="en-US" dirty="0">
                <a:solidFill>
                  <a:schemeClr val="bg1"/>
                </a:solidFill>
              </a:rPr>
              <a:t>(Peak demand growing while demand is </a:t>
            </a:r>
            <a:r>
              <a:rPr lang="en-US" dirty="0" smtClean="0">
                <a:solidFill>
                  <a:schemeClr val="bg1"/>
                </a:solidFill>
              </a:rPr>
              <a:t>relatively flat in NY.)</a:t>
            </a:r>
            <a:endParaRPr lang="en-US" dirty="0">
              <a:solidFill>
                <a:schemeClr val="bg1"/>
              </a:solidFill>
            </a:endParaRPr>
          </a:p>
        </p:txBody>
      </p:sp>
      <p:sp>
        <p:nvSpPr>
          <p:cNvPr id="32" name="TextBox 31"/>
          <p:cNvSpPr txBox="1"/>
          <p:nvPr/>
        </p:nvSpPr>
        <p:spPr>
          <a:xfrm>
            <a:off x="4943110" y="2090417"/>
            <a:ext cx="456193" cy="584775"/>
          </a:xfrm>
          <a:prstGeom prst="rect">
            <a:avLst/>
          </a:prstGeom>
          <a:noFill/>
        </p:spPr>
        <p:txBody>
          <a:bodyPr wrap="square" rtlCol="0">
            <a:spAutoFit/>
          </a:bodyPr>
          <a:lstStyle/>
          <a:p>
            <a:endParaRPr lang="en-US" sz="3200" b="1" dirty="0">
              <a:solidFill>
                <a:schemeClr val="bg1"/>
              </a:solidFill>
            </a:endParaRPr>
          </a:p>
        </p:txBody>
      </p:sp>
      <p:sp>
        <p:nvSpPr>
          <p:cNvPr id="34" name="TextBox 33"/>
          <p:cNvSpPr txBox="1"/>
          <p:nvPr/>
        </p:nvSpPr>
        <p:spPr>
          <a:xfrm>
            <a:off x="2964990" y="1686571"/>
            <a:ext cx="456193" cy="584775"/>
          </a:xfrm>
          <a:prstGeom prst="rect">
            <a:avLst/>
          </a:prstGeom>
          <a:noFill/>
        </p:spPr>
        <p:txBody>
          <a:bodyPr wrap="square" rtlCol="0">
            <a:spAutoFit/>
          </a:bodyPr>
          <a:lstStyle/>
          <a:p>
            <a:r>
              <a:rPr lang="en-US" sz="3200" b="1" dirty="0">
                <a:solidFill>
                  <a:schemeClr val="bg1"/>
                </a:solidFill>
              </a:rPr>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734800" y="6400800"/>
            <a:ext cx="304800" cy="304800"/>
          </a:xfrm>
          <a:prstGeom prst="rect">
            <a:avLst/>
          </a:prstGeom>
        </p:spPr>
      </p:pic>
      <p:sp>
        <p:nvSpPr>
          <p:cNvPr id="49" name="TextBox 48"/>
          <p:cNvSpPr txBox="1"/>
          <p:nvPr/>
        </p:nvSpPr>
        <p:spPr>
          <a:xfrm>
            <a:off x="5422547" y="4501819"/>
            <a:ext cx="456193" cy="584775"/>
          </a:xfrm>
          <a:prstGeom prst="rect">
            <a:avLst/>
          </a:prstGeom>
          <a:noFill/>
        </p:spPr>
        <p:txBody>
          <a:bodyPr wrap="square" rtlCol="0">
            <a:spAutoFit/>
          </a:bodyPr>
          <a:lstStyle/>
          <a:p>
            <a:r>
              <a:rPr lang="en-US" sz="3200" b="1" dirty="0">
                <a:solidFill>
                  <a:schemeClr val="tx1">
                    <a:lumMod val="50000"/>
                    <a:lumOff val="50000"/>
                  </a:schemeClr>
                </a:solidFill>
              </a:rPr>
              <a:t>$</a:t>
            </a:r>
          </a:p>
        </p:txBody>
      </p:sp>
      <p:pic>
        <p:nvPicPr>
          <p:cNvPr id="5" name="Recording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403531765"/>
      </p:ext>
    </p:extLst>
  </p:cSld>
  <p:clrMapOvr>
    <a:masterClrMapping/>
  </p:clrMapOvr>
  <mc:AlternateContent xmlns:mc="http://schemas.openxmlformats.org/markup-compatibility/2006" xmlns:p14="http://schemas.microsoft.com/office/powerpoint/2010/main">
    <mc:Choice Requires="p14">
      <p:transition spd="slow" p14:dur="2000" advTm="146966"/>
    </mc:Choice>
    <mc:Fallback xmlns="">
      <p:transition spd="slow" advTm="146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60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nodeType="withEffect">
                                  <p:stCondLst>
                                    <p:cond delay="900"/>
                                  </p:stCondLst>
                                  <p:childTnLst>
                                    <p:set>
                                      <p:cBhvr>
                                        <p:cTn id="17" dur="1" fill="hold">
                                          <p:stCondLst>
                                            <p:cond delay="0"/>
                                          </p:stCondLst>
                                        </p:cTn>
                                        <p:tgtEl>
                                          <p:spTgt spid="2058"/>
                                        </p:tgtEl>
                                        <p:attrNameLst>
                                          <p:attrName>style.visibility</p:attrName>
                                        </p:attrNameLst>
                                      </p:cBhvr>
                                      <p:to>
                                        <p:strVal val="visible"/>
                                      </p:to>
                                    </p:set>
                                    <p:animEffect transition="in" filter="fade">
                                      <p:cBhvr>
                                        <p:cTn id="18" dur="600"/>
                                        <p:tgtEl>
                                          <p:spTgt spid="2058"/>
                                        </p:tgtEl>
                                      </p:cBhvr>
                                    </p:animEffect>
                                  </p:childTnLst>
                                </p:cTn>
                              </p:par>
                              <p:par>
                                <p:cTn id="19" presetID="10" presetClass="entr" presetSubtype="0" fill="hold" nodeType="withEffect">
                                  <p:stCondLst>
                                    <p:cond delay="160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par>
                                <p:cTn id="22" presetID="10" presetClass="entr" presetSubtype="0" fill="hold" nodeType="withEffect">
                                  <p:stCondLst>
                                    <p:cond delay="20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20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nodePh="1">
                                  <p:stCondLst>
                                    <p:cond delay="0"/>
                                  </p:stCondLst>
                                  <p:endCondLst>
                                    <p:cond evt="begin" delay="0">
                                      <p:tn val="43"/>
                                    </p:cond>
                                  </p:end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5"/>
                </p:tgtEl>
              </p:cMediaNode>
            </p:audio>
          </p:childTnLst>
        </p:cTn>
      </p:par>
    </p:tnLst>
    <p:bldLst>
      <p:bldP spid="13" grpId="0"/>
      <p:bldP spid="17" grpId="0"/>
      <p:bldP spid="15" grpId="0"/>
      <p:bldP spid="4" grpId="0" animBg="1"/>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527" y="421602"/>
            <a:ext cx="10264142" cy="733764"/>
          </a:xfrm>
        </p:spPr>
        <p:txBody>
          <a:bodyPr>
            <a:noAutofit/>
          </a:bodyPr>
          <a:lstStyle/>
          <a:p>
            <a:r>
              <a:rPr lang="en-US" sz="2800" dirty="0" smtClean="0"/>
              <a:t>Transition to Distributed </a:t>
            </a:r>
            <a:r>
              <a:rPr lang="en-US" sz="2800" dirty="0"/>
              <a:t>Energy </a:t>
            </a:r>
            <a:r>
              <a:rPr lang="en-US" sz="2800" dirty="0" smtClean="0"/>
              <a:t>Resources</a:t>
            </a:r>
            <a:endParaRPr lang="en-US" sz="2800" dirty="0"/>
          </a:p>
        </p:txBody>
      </p:sp>
      <p:pic>
        <p:nvPicPr>
          <p:cNvPr id="10" name="Picture 8" descr="http://www.vectorstock.com/composite/1204892/high-voltage-power-lines-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t="65816" r="32853" b="12059"/>
          <a:stretch/>
        </p:blipFill>
        <p:spPr bwMode="auto">
          <a:xfrm>
            <a:off x="5573044" y="3195188"/>
            <a:ext cx="1876919" cy="716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vectorstock.com/composite/1072310/silhouette-of-high-voltage-power-lines-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t="25399" r="55273" b="26900"/>
          <a:stretch/>
        </p:blipFill>
        <p:spPr bwMode="auto">
          <a:xfrm>
            <a:off x="3033749" y="2003245"/>
            <a:ext cx="1168070" cy="1442434"/>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8" descr="http://www.vectorstock.com/composite/1204892/high-voltage-power-lines-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t="65816" b="12059"/>
          <a:stretch/>
        </p:blipFill>
        <p:spPr bwMode="auto">
          <a:xfrm>
            <a:off x="4819162" y="3245404"/>
            <a:ext cx="2795216" cy="716106"/>
          </a:xfrm>
          <a:prstGeom prst="rect">
            <a:avLst/>
          </a:prstGeom>
          <a:noFill/>
          <a:extLst>
            <a:ext uri="{909E8E84-426E-40DD-AFC4-6F175D3DCCD1}">
              <a14:hiddenFill xmlns:a14="http://schemas.microsoft.com/office/drawing/2010/main">
                <a:solidFill>
                  <a:srgbClr val="FFFFFF"/>
                </a:solidFill>
              </a14:hiddenFill>
            </a:ext>
          </a:extLst>
        </p:spPr>
      </p:pic>
      <p:grpSp>
        <p:nvGrpSpPr>
          <p:cNvPr id="244" name="Group 243"/>
          <p:cNvGrpSpPr/>
          <p:nvPr/>
        </p:nvGrpSpPr>
        <p:grpSpPr>
          <a:xfrm>
            <a:off x="2033000" y="2185155"/>
            <a:ext cx="3743380" cy="2901439"/>
            <a:chOff x="2172908" y="2176271"/>
            <a:chExt cx="3743380" cy="2901439"/>
          </a:xfrm>
        </p:grpSpPr>
        <p:sp>
          <p:nvSpPr>
            <p:cNvPr id="245" name="TextBox 244"/>
            <p:cNvSpPr txBox="1"/>
            <p:nvPr/>
          </p:nvSpPr>
          <p:spPr>
            <a:xfrm>
              <a:off x="5460095" y="4492935"/>
              <a:ext cx="456193" cy="584775"/>
            </a:xfrm>
            <a:prstGeom prst="rect">
              <a:avLst/>
            </a:prstGeom>
            <a:noFill/>
          </p:spPr>
          <p:txBody>
            <a:bodyPr wrap="square" rtlCol="0">
              <a:spAutoFit/>
            </a:bodyPr>
            <a:lstStyle/>
            <a:p>
              <a:r>
                <a:rPr lang="en-US" sz="3200" b="1" dirty="0">
                  <a:solidFill>
                    <a:schemeClr val="bg1"/>
                  </a:solidFill>
                </a:rPr>
                <a:t>$</a:t>
              </a:r>
            </a:p>
          </p:txBody>
        </p:sp>
        <p:sp>
          <p:nvSpPr>
            <p:cNvPr id="246" name="TextBox 245"/>
            <p:cNvSpPr txBox="1"/>
            <p:nvPr/>
          </p:nvSpPr>
          <p:spPr>
            <a:xfrm>
              <a:off x="4699382" y="2496347"/>
              <a:ext cx="456193" cy="584775"/>
            </a:xfrm>
            <a:prstGeom prst="rect">
              <a:avLst/>
            </a:prstGeom>
            <a:noFill/>
          </p:spPr>
          <p:txBody>
            <a:bodyPr wrap="square" rtlCol="0">
              <a:spAutoFit/>
            </a:bodyPr>
            <a:lstStyle/>
            <a:p>
              <a:r>
                <a:rPr lang="en-US" sz="3200" b="1" dirty="0">
                  <a:solidFill>
                    <a:schemeClr val="bg1"/>
                  </a:solidFill>
                </a:rPr>
                <a:t>$</a:t>
              </a:r>
            </a:p>
          </p:txBody>
        </p:sp>
        <p:sp>
          <p:nvSpPr>
            <p:cNvPr id="247" name="TextBox 246"/>
            <p:cNvSpPr txBox="1"/>
            <p:nvPr/>
          </p:nvSpPr>
          <p:spPr>
            <a:xfrm>
              <a:off x="2680266" y="2176271"/>
              <a:ext cx="456193" cy="584775"/>
            </a:xfrm>
            <a:prstGeom prst="rect">
              <a:avLst/>
            </a:prstGeom>
            <a:noFill/>
          </p:spPr>
          <p:txBody>
            <a:bodyPr wrap="square" rtlCol="0">
              <a:spAutoFit/>
            </a:bodyPr>
            <a:lstStyle/>
            <a:p>
              <a:r>
                <a:rPr lang="en-US" sz="3200" b="1" dirty="0">
                  <a:solidFill>
                    <a:schemeClr val="bg1"/>
                  </a:solidFill>
                </a:rPr>
                <a:t>$</a:t>
              </a:r>
            </a:p>
          </p:txBody>
        </p:sp>
        <p:cxnSp>
          <p:nvCxnSpPr>
            <p:cNvPr id="248" name="Straight Arrow Connector 247"/>
            <p:cNvCxnSpPr/>
            <p:nvPr/>
          </p:nvCxnSpPr>
          <p:spPr>
            <a:xfrm flipH="1" flipV="1">
              <a:off x="5727230" y="4049944"/>
              <a:ext cx="45912" cy="441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flipV="1">
              <a:off x="5096126" y="2888553"/>
              <a:ext cx="241615" cy="289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flipH="1" flipV="1">
              <a:off x="2172908" y="2462817"/>
              <a:ext cx="457317" cy="6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51" name="Picture 6" descr="http://www.vectorstock.com/composite/1072310/silhouette-of-high-voltage-power-lines-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b="14547"/>
          <a:stretch/>
        </p:blipFill>
        <p:spPr bwMode="auto">
          <a:xfrm>
            <a:off x="2952722" y="1693609"/>
            <a:ext cx="1805767" cy="1786721"/>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4" descr="http://www.vectorstock.com/composite/1722363/different-power-plants-vector.jpg"/>
          <p:cNvPicPr>
            <a:picLocks noChangeAspect="1" noChangeArrowheads="1"/>
          </p:cNvPicPr>
          <p:nvPr/>
        </p:nvPicPr>
        <p:blipFill rotWithShape="1">
          <a:blip r:embed="rId8">
            <a:extLst>
              <a:ext uri="{28A0092B-C50C-407E-A947-70E740481C1C}">
                <a14:useLocalDpi xmlns:a14="http://schemas.microsoft.com/office/drawing/2010/main" val="0"/>
              </a:ext>
            </a:extLst>
          </a:blip>
          <a:srcRect l="12198" t="60141" r="52576" b="11895"/>
          <a:stretch/>
        </p:blipFill>
        <p:spPr bwMode="auto">
          <a:xfrm>
            <a:off x="1569231" y="3672261"/>
            <a:ext cx="1275009" cy="1171979"/>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2242" t="35331" r="56888" b="36120"/>
          <a:stretch/>
        </p:blipFill>
        <p:spPr bwMode="auto">
          <a:xfrm>
            <a:off x="750356" y="3125960"/>
            <a:ext cx="998621" cy="986589"/>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5806" t="66553" r="3086"/>
          <a:stretch/>
        </p:blipFill>
        <p:spPr bwMode="auto">
          <a:xfrm>
            <a:off x="1892769" y="1428329"/>
            <a:ext cx="950294" cy="1093576"/>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4" descr="http://www.vectorstock.com/composite/1722363/different-power-plants-vector.jpg"/>
          <p:cNvPicPr>
            <a:picLocks noChangeAspect="1" noChangeArrowheads="1"/>
          </p:cNvPicPr>
          <p:nvPr/>
        </p:nvPicPr>
        <p:blipFill rotWithShape="1">
          <a:blip r:embed="rId8">
            <a:extLst>
              <a:ext uri="{28A0092B-C50C-407E-A947-70E740481C1C}">
                <a14:useLocalDpi xmlns:a14="http://schemas.microsoft.com/office/drawing/2010/main" val="0"/>
              </a:ext>
            </a:extLst>
          </a:blip>
          <a:srcRect l="11917" r="51434" b="69330"/>
          <a:stretch/>
        </p:blipFill>
        <p:spPr bwMode="auto">
          <a:xfrm>
            <a:off x="636873" y="1427952"/>
            <a:ext cx="1146237" cy="1110691"/>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264"/>
          <p:cNvPicPr>
            <a:picLocks noChangeAspect="1"/>
          </p:cNvPicPr>
          <p:nvPr/>
        </p:nvPicPr>
        <p:blipFill rotWithShape="1">
          <a:blip r:embed="rId9">
            <a:extLst>
              <a:ext uri="{28A0092B-C50C-407E-A947-70E740481C1C}">
                <a14:useLocalDpi xmlns:a14="http://schemas.microsoft.com/office/drawing/2010/main" val="0"/>
              </a:ext>
            </a:extLst>
          </a:blip>
          <a:srcRect l="55707" t="1754" r="3104" b="65439"/>
          <a:stretch/>
        </p:blipFill>
        <p:spPr>
          <a:xfrm>
            <a:off x="1808966" y="2445182"/>
            <a:ext cx="1130751" cy="1273798"/>
          </a:xfrm>
          <a:prstGeom prst="rect">
            <a:avLst/>
          </a:prstGeom>
        </p:spPr>
      </p:pic>
      <p:sp>
        <p:nvSpPr>
          <p:cNvPr id="268" name="TextBox 267"/>
          <p:cNvSpPr txBox="1"/>
          <p:nvPr/>
        </p:nvSpPr>
        <p:spPr>
          <a:xfrm>
            <a:off x="4943110" y="2090417"/>
            <a:ext cx="456193" cy="584775"/>
          </a:xfrm>
          <a:prstGeom prst="rect">
            <a:avLst/>
          </a:prstGeom>
          <a:noFill/>
        </p:spPr>
        <p:txBody>
          <a:bodyPr wrap="square" rtlCol="0">
            <a:spAutoFit/>
          </a:bodyPr>
          <a:lstStyle/>
          <a:p>
            <a:r>
              <a:rPr lang="en-US" sz="3200" b="1" dirty="0">
                <a:solidFill>
                  <a:schemeClr val="bg1"/>
                </a:solidFill>
              </a:rPr>
              <a:t>$</a:t>
            </a:r>
          </a:p>
        </p:txBody>
      </p:sp>
      <p:sp>
        <p:nvSpPr>
          <p:cNvPr id="269" name="TextBox 268"/>
          <p:cNvSpPr txBox="1"/>
          <p:nvPr/>
        </p:nvSpPr>
        <p:spPr>
          <a:xfrm>
            <a:off x="2964990" y="1686571"/>
            <a:ext cx="456193" cy="584775"/>
          </a:xfrm>
          <a:prstGeom prst="rect">
            <a:avLst/>
          </a:prstGeom>
          <a:noFill/>
        </p:spPr>
        <p:txBody>
          <a:bodyPr wrap="square" rtlCol="0">
            <a:spAutoFit/>
          </a:bodyPr>
          <a:lstStyle/>
          <a:p>
            <a:r>
              <a:rPr lang="en-US" sz="3200" b="1" dirty="0">
                <a:solidFill>
                  <a:schemeClr val="bg1"/>
                </a:solidFill>
              </a:rPr>
              <a:t>$</a:t>
            </a:r>
          </a:p>
        </p:txBody>
      </p:sp>
      <p:pic>
        <p:nvPicPr>
          <p:cNvPr id="276" name="Picture 1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813424" y="4041983"/>
            <a:ext cx="2044015" cy="2022894"/>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1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39189" y="4259283"/>
            <a:ext cx="2044015" cy="2022894"/>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2" descr="http://www.vectorstock.com/composite/1885626/environment-icons-vect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51565" t="4663" r="24951" b="75055"/>
          <a:stretch/>
        </p:blipFill>
        <p:spPr bwMode="auto">
          <a:xfrm>
            <a:off x="3466989" y="5639332"/>
            <a:ext cx="652911" cy="689014"/>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798054" y="4801235"/>
            <a:ext cx="543613" cy="736327"/>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2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3321" y="4776573"/>
            <a:ext cx="701109" cy="738547"/>
          </a:xfrm>
          <a:prstGeom prst="rect">
            <a:avLst/>
          </a:prstGeom>
        </p:spPr>
      </p:pic>
      <p:pic>
        <p:nvPicPr>
          <p:cNvPr id="281" name="Picture 10"/>
          <p:cNvPicPr>
            <a:picLocks noChangeAspect="1" noChangeArrowheads="1"/>
          </p:cNvPicPr>
          <p:nvPr/>
        </p:nvPicPr>
        <p:blipFill rotWithShape="1">
          <a:blip r:embed="rId14">
            <a:extLst>
              <a:ext uri="{28A0092B-C50C-407E-A947-70E740481C1C}">
                <a14:useLocalDpi xmlns:a14="http://schemas.microsoft.com/office/drawing/2010/main" val="0"/>
              </a:ext>
            </a:extLst>
          </a:blip>
          <a:srcRect r="76217" b="73774"/>
          <a:stretch/>
        </p:blipFill>
        <p:spPr bwMode="auto">
          <a:xfrm>
            <a:off x="4119900" y="4201285"/>
            <a:ext cx="1032776" cy="833635"/>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2"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51565" t="62435" r="23171" b="20356"/>
          <a:stretch/>
        </p:blipFill>
        <p:spPr bwMode="auto">
          <a:xfrm>
            <a:off x="4943461" y="5805619"/>
            <a:ext cx="720469" cy="5682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51565" t="62435" r="23171" b="20356"/>
          <a:stretch/>
        </p:blipFill>
        <p:spPr bwMode="auto">
          <a:xfrm>
            <a:off x="4134653" y="5045411"/>
            <a:ext cx="914400" cy="7212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80742" t="35223" b="46161"/>
          <a:stretch/>
        </p:blipFill>
        <p:spPr bwMode="auto">
          <a:xfrm>
            <a:off x="3448682" y="4915595"/>
            <a:ext cx="644322" cy="7212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48528" y="4309134"/>
            <a:ext cx="796630" cy="609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803" y="4947247"/>
            <a:ext cx="701109" cy="738547"/>
          </a:xfrm>
          <a:prstGeom prst="rect">
            <a:avLst/>
          </a:prstGeom>
        </p:spPr>
      </p:pic>
      <p:pic>
        <p:nvPicPr>
          <p:cNvPr id="30" name="Picture 8"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84870" t="14390" r="3526" b="69186"/>
          <a:stretch/>
        </p:blipFill>
        <p:spPr bwMode="auto">
          <a:xfrm>
            <a:off x="6383835" y="5541311"/>
            <a:ext cx="377214" cy="6181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vectorstock.com/composite/1885626/environment-icons-vector.jpg"/>
          <p:cNvPicPr>
            <a:picLocks noChangeAspect="1" noChangeArrowheads="1"/>
          </p:cNvPicPr>
          <p:nvPr/>
        </p:nvPicPr>
        <p:blipFill rotWithShape="1">
          <a:blip r:embed="rId11">
            <a:extLst>
              <a:ext uri="{28A0092B-C50C-407E-A947-70E740481C1C}">
                <a14:useLocalDpi xmlns:a14="http://schemas.microsoft.com/office/drawing/2010/main" val="0"/>
              </a:ext>
            </a:extLst>
          </a:blip>
          <a:srcRect l="51565" t="4663" r="24951" b="75055"/>
          <a:stretch/>
        </p:blipFill>
        <p:spPr bwMode="auto">
          <a:xfrm>
            <a:off x="5698831" y="5492514"/>
            <a:ext cx="689013" cy="6890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80742" t="35223" b="46161"/>
          <a:stretch/>
        </p:blipFill>
        <p:spPr bwMode="auto">
          <a:xfrm>
            <a:off x="6720217" y="5531647"/>
            <a:ext cx="580593" cy="6498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795866" y="4126581"/>
            <a:ext cx="776576" cy="5941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6328" y="4112549"/>
            <a:ext cx="708047" cy="699517"/>
          </a:xfrm>
          <a:prstGeom prst="rect">
            <a:avLst/>
          </a:prstGeom>
        </p:spPr>
      </p:pic>
      <p:pic>
        <p:nvPicPr>
          <p:cNvPr id="41" name="Picture 12" descr="http://www.vectorstock.com/composite/278865/ecology-and-green-energy-icon-vector.jpg"/>
          <p:cNvPicPr>
            <a:picLocks noChangeAspect="1" noChangeArrowheads="1"/>
          </p:cNvPicPr>
          <p:nvPr/>
        </p:nvPicPr>
        <p:blipFill rotWithShape="1">
          <a:blip r:embed="rId15">
            <a:extLst>
              <a:ext uri="{28A0092B-C50C-407E-A947-70E740481C1C}">
                <a14:useLocalDpi xmlns:a14="http://schemas.microsoft.com/office/drawing/2010/main" val="0"/>
              </a:ext>
            </a:extLst>
          </a:blip>
          <a:srcRect l="51565" t="62435" r="23171" b="20356"/>
          <a:stretch/>
        </p:blipFill>
        <p:spPr bwMode="auto">
          <a:xfrm>
            <a:off x="7283392" y="5572459"/>
            <a:ext cx="720469" cy="568257"/>
          </a:xfrm>
          <a:prstGeom prst="rect">
            <a:avLst/>
          </a:prstGeom>
          <a:noFill/>
          <a:extLst>
            <a:ext uri="{909E8E84-426E-40DD-AFC4-6F175D3DCCD1}">
              <a14:hiddenFill xmlns:a14="http://schemas.microsoft.com/office/drawing/2010/main">
                <a:solidFill>
                  <a:srgbClr val="FFFFFF"/>
                </a:solidFill>
              </a14:hiddenFill>
            </a:ext>
          </a:extLst>
        </p:spPr>
      </p:pic>
      <p:grpSp>
        <p:nvGrpSpPr>
          <p:cNvPr id="295" name="Group 294"/>
          <p:cNvGrpSpPr/>
          <p:nvPr/>
        </p:nvGrpSpPr>
        <p:grpSpPr>
          <a:xfrm>
            <a:off x="2096146" y="2296072"/>
            <a:ext cx="4378693" cy="3670876"/>
            <a:chOff x="2096146" y="2244469"/>
            <a:chExt cx="4378693" cy="3670876"/>
          </a:xfrm>
        </p:grpSpPr>
        <p:grpSp>
          <p:nvGrpSpPr>
            <p:cNvPr id="296" name="Group 295"/>
            <p:cNvGrpSpPr/>
            <p:nvPr/>
          </p:nvGrpSpPr>
          <p:grpSpPr>
            <a:xfrm>
              <a:off x="2096146" y="2244469"/>
              <a:ext cx="3533741" cy="2165936"/>
              <a:chOff x="2172908" y="2280232"/>
              <a:chExt cx="3533741" cy="2165936"/>
            </a:xfrm>
          </p:grpSpPr>
          <p:sp>
            <p:nvSpPr>
              <p:cNvPr id="302" name="TextBox 301"/>
              <p:cNvSpPr txBox="1"/>
              <p:nvPr/>
            </p:nvSpPr>
            <p:spPr>
              <a:xfrm>
                <a:off x="4656116" y="2504399"/>
                <a:ext cx="456193" cy="400110"/>
              </a:xfrm>
              <a:prstGeom prst="rect">
                <a:avLst/>
              </a:prstGeom>
              <a:noFill/>
            </p:spPr>
            <p:txBody>
              <a:bodyPr wrap="square" rtlCol="0">
                <a:spAutoFit/>
              </a:bodyPr>
              <a:lstStyle/>
              <a:p>
                <a:r>
                  <a:rPr lang="en-US" sz="2000" b="1" dirty="0" smtClean="0">
                    <a:solidFill>
                      <a:schemeClr val="bg1"/>
                    </a:solidFill>
                  </a:rPr>
                  <a:t>$</a:t>
                </a:r>
                <a:endParaRPr lang="en-US" sz="2000" b="1" dirty="0">
                  <a:solidFill>
                    <a:schemeClr val="bg1"/>
                  </a:solidFill>
                </a:endParaRPr>
              </a:p>
            </p:txBody>
          </p:sp>
          <p:sp>
            <p:nvSpPr>
              <p:cNvPr id="303" name="TextBox 302"/>
              <p:cNvSpPr txBox="1"/>
              <p:nvPr/>
            </p:nvSpPr>
            <p:spPr>
              <a:xfrm>
                <a:off x="2678104" y="2280232"/>
                <a:ext cx="456193" cy="400110"/>
              </a:xfrm>
              <a:prstGeom prst="rect">
                <a:avLst/>
              </a:prstGeom>
              <a:noFill/>
            </p:spPr>
            <p:txBody>
              <a:bodyPr wrap="square" rtlCol="0">
                <a:spAutoFit/>
              </a:bodyPr>
              <a:lstStyle/>
              <a:p>
                <a:r>
                  <a:rPr lang="en-US" sz="2000" b="1" dirty="0" smtClean="0">
                    <a:solidFill>
                      <a:schemeClr val="bg1"/>
                    </a:solidFill>
                  </a:rPr>
                  <a:t>$</a:t>
                </a:r>
                <a:endParaRPr lang="en-US" sz="2000" b="1" dirty="0">
                  <a:solidFill>
                    <a:schemeClr val="bg1"/>
                  </a:solidFill>
                </a:endParaRPr>
              </a:p>
            </p:txBody>
          </p:sp>
          <p:cxnSp>
            <p:nvCxnSpPr>
              <p:cNvPr id="304" name="Straight Arrow Connector 303"/>
              <p:cNvCxnSpPr/>
              <p:nvPr/>
            </p:nvCxnSpPr>
            <p:spPr>
              <a:xfrm flipH="1" flipV="1">
                <a:off x="5660737" y="4004507"/>
                <a:ext cx="45912" cy="441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flipH="1" flipV="1">
                <a:off x="4975598" y="2761406"/>
                <a:ext cx="331243" cy="264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H="1" flipV="1">
                <a:off x="2172908" y="2462817"/>
                <a:ext cx="457317" cy="6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97" name="Straight Arrow Connector 296"/>
            <p:cNvCxnSpPr/>
            <p:nvPr/>
          </p:nvCxnSpPr>
          <p:spPr>
            <a:xfrm>
              <a:off x="5655005" y="4809649"/>
              <a:ext cx="59187" cy="557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a:off x="5754348" y="4612730"/>
              <a:ext cx="720491" cy="137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9" name="TextBox 298"/>
            <p:cNvSpPr txBox="1"/>
            <p:nvPr/>
          </p:nvSpPr>
          <p:spPr>
            <a:xfrm>
              <a:off x="5440251" y="5515235"/>
              <a:ext cx="456193" cy="400110"/>
            </a:xfrm>
            <a:prstGeom prst="rect">
              <a:avLst/>
            </a:prstGeom>
            <a:noFill/>
          </p:spPr>
          <p:txBody>
            <a:bodyPr wrap="square" rtlCol="0">
              <a:spAutoFit/>
            </a:bodyPr>
            <a:lstStyle/>
            <a:p>
              <a:r>
                <a:rPr lang="en-US" sz="2000" b="1" dirty="0" smtClean="0">
                  <a:solidFill>
                    <a:schemeClr val="bg1"/>
                  </a:solidFill>
                </a:rPr>
                <a:t>$</a:t>
              </a:r>
              <a:endParaRPr lang="en-US" sz="2000" b="1" dirty="0">
                <a:solidFill>
                  <a:schemeClr val="bg1"/>
                </a:solidFill>
              </a:endParaRPr>
            </a:p>
          </p:txBody>
        </p:sp>
        <p:cxnSp>
          <p:nvCxnSpPr>
            <p:cNvPr id="300" name="Straight Arrow Connector 299"/>
            <p:cNvCxnSpPr/>
            <p:nvPr/>
          </p:nvCxnSpPr>
          <p:spPr>
            <a:xfrm flipH="1" flipV="1">
              <a:off x="4964548" y="5685876"/>
              <a:ext cx="490382" cy="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734800" y="6400800"/>
            <a:ext cx="304800" cy="304800"/>
          </a:xfrm>
          <a:prstGeom prst="rect">
            <a:avLst/>
          </a:prstGeom>
        </p:spPr>
      </p:pic>
      <p:sp>
        <p:nvSpPr>
          <p:cNvPr id="4" name="TextBox 3"/>
          <p:cNvSpPr txBox="1"/>
          <p:nvPr/>
        </p:nvSpPr>
        <p:spPr>
          <a:xfrm>
            <a:off x="5399303" y="1091714"/>
            <a:ext cx="4031300" cy="1692771"/>
          </a:xfrm>
          <a:prstGeom prst="rect">
            <a:avLst/>
          </a:prstGeom>
          <a:noFill/>
        </p:spPr>
        <p:txBody>
          <a:bodyPr wrap="square" rtlCol="0">
            <a:spAutoFit/>
          </a:bodyPr>
          <a:lstStyle/>
          <a:p>
            <a:r>
              <a:rPr lang="en-US" sz="1300" b="1" dirty="0" smtClean="0">
                <a:solidFill>
                  <a:schemeClr val="tx1">
                    <a:lumMod val="50000"/>
                    <a:lumOff val="50000"/>
                  </a:schemeClr>
                </a:solidFill>
              </a:rPr>
              <a:t>Distributed Energy Resources</a:t>
            </a:r>
          </a:p>
          <a:p>
            <a:pPr marL="285750" indent="-285750">
              <a:buFontTx/>
              <a:buChar char="-"/>
            </a:pPr>
            <a:r>
              <a:rPr lang="en-US" sz="1300" dirty="0" smtClean="0">
                <a:solidFill>
                  <a:schemeClr val="tx1">
                    <a:lumMod val="50000"/>
                    <a:lumOff val="50000"/>
                  </a:schemeClr>
                </a:solidFill>
              </a:rPr>
              <a:t>Efficiency</a:t>
            </a:r>
          </a:p>
          <a:p>
            <a:pPr marL="285750" indent="-285750">
              <a:buFontTx/>
              <a:buChar char="-"/>
            </a:pPr>
            <a:r>
              <a:rPr lang="en-US" sz="1300" dirty="0" smtClean="0">
                <a:solidFill>
                  <a:schemeClr val="tx1">
                    <a:lumMod val="50000"/>
                    <a:lumOff val="50000"/>
                  </a:schemeClr>
                </a:solidFill>
              </a:rPr>
              <a:t>Small-scale renewables</a:t>
            </a:r>
          </a:p>
          <a:p>
            <a:pPr marL="285750" indent="-285750">
              <a:buFontTx/>
              <a:buChar char="-"/>
            </a:pPr>
            <a:r>
              <a:rPr lang="en-US" sz="1300" dirty="0" smtClean="0">
                <a:solidFill>
                  <a:schemeClr val="tx1">
                    <a:lumMod val="50000"/>
                    <a:lumOff val="50000"/>
                  </a:schemeClr>
                </a:solidFill>
              </a:rPr>
              <a:t>Other distributed resources (like generators, including diesel and gas generators)</a:t>
            </a:r>
          </a:p>
          <a:p>
            <a:pPr marL="285750" indent="-285750">
              <a:buFontTx/>
              <a:buChar char="-"/>
            </a:pPr>
            <a:r>
              <a:rPr lang="en-US" sz="1300" dirty="0" smtClean="0">
                <a:solidFill>
                  <a:schemeClr val="tx1">
                    <a:lumMod val="50000"/>
                    <a:lumOff val="50000"/>
                  </a:schemeClr>
                </a:solidFill>
              </a:rPr>
              <a:t>Storage</a:t>
            </a:r>
          </a:p>
          <a:p>
            <a:pPr marL="285750" indent="-285750">
              <a:buFontTx/>
              <a:buChar char="-"/>
            </a:pPr>
            <a:r>
              <a:rPr lang="en-US" sz="1300" dirty="0" err="1" smtClean="0">
                <a:solidFill>
                  <a:schemeClr val="tx1">
                    <a:lumMod val="50000"/>
                    <a:lumOff val="50000"/>
                  </a:schemeClr>
                </a:solidFill>
              </a:rPr>
              <a:t>Micogrids</a:t>
            </a:r>
            <a:endParaRPr lang="en-US" sz="1300" dirty="0" smtClean="0">
              <a:solidFill>
                <a:schemeClr val="tx1">
                  <a:lumMod val="50000"/>
                  <a:lumOff val="50000"/>
                </a:schemeClr>
              </a:solidFill>
            </a:endParaRPr>
          </a:p>
          <a:p>
            <a:pPr marL="285750" indent="-285750">
              <a:buFontTx/>
              <a:buChar char="-"/>
            </a:pPr>
            <a:r>
              <a:rPr lang="en-US" sz="1300" dirty="0" smtClean="0">
                <a:solidFill>
                  <a:schemeClr val="tx1">
                    <a:lumMod val="50000"/>
                    <a:lumOff val="50000"/>
                  </a:schemeClr>
                </a:solidFill>
              </a:rPr>
              <a:t>Demand response</a:t>
            </a:r>
            <a:endParaRPr lang="en-US" sz="1300" dirty="0">
              <a:solidFill>
                <a:schemeClr val="tx1">
                  <a:lumMod val="50000"/>
                  <a:lumOff val="50000"/>
                </a:schemeClr>
              </a:solidFill>
            </a:endParaRPr>
          </a:p>
        </p:txBody>
      </p:sp>
      <p:sp>
        <p:nvSpPr>
          <p:cNvPr id="55" name="TextBox 54"/>
          <p:cNvSpPr txBox="1"/>
          <p:nvPr/>
        </p:nvSpPr>
        <p:spPr>
          <a:xfrm>
            <a:off x="5438579" y="4489521"/>
            <a:ext cx="456193" cy="400110"/>
          </a:xfrm>
          <a:prstGeom prst="rect">
            <a:avLst/>
          </a:prstGeom>
          <a:noFill/>
        </p:spPr>
        <p:txBody>
          <a:bodyPr wrap="square" rtlCol="0">
            <a:spAutoFit/>
          </a:bodyPr>
          <a:lstStyle/>
          <a:p>
            <a:r>
              <a:rPr lang="en-US" sz="2000" b="1" dirty="0" smtClean="0">
                <a:solidFill>
                  <a:schemeClr val="tx1">
                    <a:lumMod val="50000"/>
                    <a:lumOff val="50000"/>
                  </a:schemeClr>
                </a:solidFill>
              </a:rPr>
              <a:t>$</a:t>
            </a:r>
            <a:endParaRPr lang="en-US" sz="2000" b="1" dirty="0">
              <a:solidFill>
                <a:schemeClr val="tx1">
                  <a:lumMod val="50000"/>
                  <a:lumOff val="50000"/>
                </a:schemeClr>
              </a:solidFill>
            </a:endParaRPr>
          </a:p>
        </p:txBody>
      </p:sp>
      <p:sp>
        <p:nvSpPr>
          <p:cNvPr id="5" name="Oval 4"/>
          <p:cNvSpPr/>
          <p:nvPr/>
        </p:nvSpPr>
        <p:spPr>
          <a:xfrm>
            <a:off x="3038893" y="2761990"/>
            <a:ext cx="5350598" cy="39944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2988761"/>
      </p:ext>
    </p:extLst>
  </p:cSld>
  <p:clrMapOvr>
    <a:masterClrMapping/>
  </p:clrMapOvr>
  <mc:AlternateContent xmlns:mc="http://schemas.openxmlformats.org/markup-compatibility/2006" xmlns:p14="http://schemas.microsoft.com/office/powerpoint/2010/main">
    <mc:Choice Requires="p14">
      <p:transition spd="slow" p14:dur="2000" advTm="137902"/>
    </mc:Choice>
    <mc:Fallback xmlns="">
      <p:transition spd="slow" advTm="137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062"/>
                                        </p:tgtEl>
                                        <p:attrNameLst>
                                          <p:attrName>style.visibility</p:attrName>
                                        </p:attrNameLst>
                                      </p:cBhvr>
                                      <p:to>
                                        <p:strVal val="visible"/>
                                      </p:to>
                                    </p:set>
                                    <p:animEffect transition="in" filter="fade">
                                      <p:cBhvr>
                                        <p:cTn id="15" dur="500"/>
                                        <p:tgtEl>
                                          <p:spTgt spid="2062"/>
                                        </p:tgtEl>
                                      </p:cBhvr>
                                    </p:animEffect>
                                  </p:childTnLst>
                                </p:cTn>
                              </p:par>
                              <p:par>
                                <p:cTn id="16" presetID="10" presetClass="entr" presetSubtype="0" fill="hold" nodeType="withEffect">
                                  <p:stCondLst>
                                    <p:cond delay="0"/>
                                  </p:stCondLst>
                                  <p:childTnLst>
                                    <p:set>
                                      <p:cBhvr>
                                        <p:cTn id="17" dur="1" fill="hold">
                                          <p:stCondLst>
                                            <p:cond delay="0"/>
                                          </p:stCondLst>
                                        </p:cTn>
                                        <p:tgtEl>
                                          <p:spTgt spid="2060"/>
                                        </p:tgtEl>
                                        <p:attrNameLst>
                                          <p:attrName>style.visibility</p:attrName>
                                        </p:attrNameLst>
                                      </p:cBhvr>
                                      <p:to>
                                        <p:strVal val="visible"/>
                                      </p:to>
                                    </p:set>
                                    <p:animEffect transition="in" filter="fade">
                                      <p:cBhvr>
                                        <p:cTn id="18" dur="500"/>
                                        <p:tgtEl>
                                          <p:spTgt spid="2060"/>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9"/>
                                        </p:tgtEl>
                                        <p:attrNameLst>
                                          <p:attrName>style.visibility</p:attrName>
                                        </p:attrNameLst>
                                      </p:cBhvr>
                                      <p:to>
                                        <p:strVal val="visible"/>
                                      </p:to>
                                    </p:set>
                                    <p:animEffect transition="in" filter="fade">
                                      <p:cBhvr>
                                        <p:cTn id="43" dur="500"/>
                                        <p:tgtEl>
                                          <p:spTgt spid="26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5"/>
                                        </p:tgtEl>
                                      </p:cBhvr>
                                    </p:animEffect>
                                    <p:set>
                                      <p:cBhvr>
                                        <p:cTn id="48" dur="1" fill="hold">
                                          <p:stCondLst>
                                            <p:cond delay="499"/>
                                          </p:stCondLst>
                                        </p:cTn>
                                        <p:tgtEl>
                                          <p:spTgt spid="26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2"/>
                                        </p:tgtEl>
                                      </p:cBhvr>
                                    </p:animEffect>
                                    <p:set>
                                      <p:cBhvr>
                                        <p:cTn id="51" dur="1" fill="hold">
                                          <p:stCondLst>
                                            <p:cond delay="499"/>
                                          </p:stCondLst>
                                        </p:cTn>
                                        <p:tgtEl>
                                          <p:spTgt spid="26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51"/>
                                        </p:tgtEl>
                                      </p:cBhvr>
                                    </p:animEffect>
                                    <p:set>
                                      <p:cBhvr>
                                        <p:cTn id="56" dur="1" fill="hold">
                                          <p:stCondLst>
                                            <p:cond delay="499"/>
                                          </p:stCondLst>
                                        </p:cTn>
                                        <p:tgtEl>
                                          <p:spTgt spid="2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41"/>
                                        </p:tgtEl>
                                      </p:cBhvr>
                                    </p:animEffect>
                                    <p:set>
                                      <p:cBhvr>
                                        <p:cTn id="61" dur="1" fill="hold">
                                          <p:stCondLst>
                                            <p:cond delay="499"/>
                                          </p:stCondLst>
                                        </p:cTn>
                                        <p:tgtEl>
                                          <p:spTgt spid="241"/>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8"/>
                                        </p:tgtEl>
                                        <p:attrNameLst>
                                          <p:attrName>style.visibility</p:attrName>
                                        </p:attrNameLst>
                                      </p:cBhvr>
                                      <p:to>
                                        <p:strVal val="visible"/>
                                      </p:to>
                                    </p:set>
                                    <p:animEffect transition="in" filter="fade">
                                      <p:cBhvr>
                                        <p:cTn id="69" dur="500"/>
                                        <p:tgtEl>
                                          <p:spTgt spid="26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44"/>
                                        </p:tgtEl>
                                      </p:cBhvr>
                                    </p:animEffect>
                                    <p:set>
                                      <p:cBhvr>
                                        <p:cTn id="74" dur="1" fill="hold">
                                          <p:stCondLst>
                                            <p:cond delay="499"/>
                                          </p:stCondLst>
                                        </p:cTn>
                                        <p:tgtEl>
                                          <p:spTgt spid="2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95"/>
                                        </p:tgtEl>
                                        <p:attrNameLst>
                                          <p:attrName>style.visibility</p:attrName>
                                        </p:attrNameLst>
                                      </p:cBhvr>
                                      <p:to>
                                        <p:strVal val="visible"/>
                                      </p:to>
                                    </p:set>
                                    <p:animEffect transition="in" filter="fade">
                                      <p:cBhvr>
                                        <p:cTn id="79" dur="500"/>
                                        <p:tgtEl>
                                          <p:spTgt spid="29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3"/>
                </p:tgtEl>
              </p:cMediaNode>
            </p:audio>
          </p:childTnLst>
        </p:cTn>
      </p:par>
    </p:tnLst>
    <p:bldLst>
      <p:bldP spid="268" grpId="0"/>
      <p:bldP spid="269" grpId="0"/>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74467"/>
            <a:ext cx="8555377" cy="659535"/>
          </a:xfrm>
        </p:spPr>
        <p:txBody>
          <a:bodyPr>
            <a:normAutofit fontScale="90000"/>
          </a:bodyPr>
          <a:lstStyle/>
          <a:p>
            <a:r>
              <a:rPr lang="en-US" dirty="0" smtClean="0"/>
              <a:t>Enabling and Encouraging Decentralization</a:t>
            </a:r>
            <a:r>
              <a:rPr lang="en-US" dirty="0"/>
              <a:t/>
            </a:r>
            <a:br>
              <a:rPr lang="en-US" dirty="0"/>
            </a:br>
            <a:endParaRPr lang="en-US" dirty="0"/>
          </a:p>
        </p:txBody>
      </p:sp>
      <p:sp>
        <p:nvSpPr>
          <p:cNvPr id="5" name="TextBox 4"/>
          <p:cNvSpPr txBox="1"/>
          <p:nvPr/>
        </p:nvSpPr>
        <p:spPr>
          <a:xfrm>
            <a:off x="912173" y="3972452"/>
            <a:ext cx="3176493" cy="25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u="sng" dirty="0" smtClean="0">
                <a:solidFill>
                  <a:schemeClr val="bg1"/>
                </a:solidFill>
              </a:rPr>
              <a:t>New roles for consumers</a:t>
            </a:r>
          </a:p>
          <a:p>
            <a:pPr marL="285750" indent="-285750">
              <a:buFont typeface="Wingdings" panose="05000000000000000000" pitchFamily="2" charset="2"/>
              <a:buChar char="§"/>
            </a:pPr>
            <a:r>
              <a:rPr lang="en-US" sz="1600" dirty="0" smtClean="0">
                <a:solidFill>
                  <a:schemeClr val="bg1"/>
                </a:solidFill>
              </a:rPr>
              <a:t>Increased adoption of energy efficiency</a:t>
            </a:r>
          </a:p>
          <a:p>
            <a:pPr marL="285750" indent="-285750">
              <a:buFont typeface="Wingdings" panose="05000000000000000000" pitchFamily="2" charset="2"/>
              <a:buChar char="§"/>
            </a:pPr>
            <a:r>
              <a:rPr lang="en-US" sz="1600" dirty="0" smtClean="0">
                <a:solidFill>
                  <a:schemeClr val="bg1"/>
                </a:solidFill>
              </a:rPr>
              <a:t>Increased adoption of distributed energy</a:t>
            </a:r>
          </a:p>
          <a:p>
            <a:pPr marL="285750" indent="-285750">
              <a:buFont typeface="Wingdings" panose="05000000000000000000" pitchFamily="2" charset="2"/>
              <a:buChar char="§"/>
            </a:pPr>
            <a:r>
              <a:rPr lang="en-US" sz="1600" dirty="0" smtClean="0">
                <a:solidFill>
                  <a:schemeClr val="bg1"/>
                </a:solidFill>
              </a:rPr>
              <a:t>Change when electricity is used to reduce peak demand and to respond to variations in renewable energy production</a:t>
            </a:r>
          </a:p>
        </p:txBody>
      </p:sp>
      <p:sp>
        <p:nvSpPr>
          <p:cNvPr id="6" name="TextBox 5"/>
          <p:cNvSpPr txBox="1"/>
          <p:nvPr/>
        </p:nvSpPr>
        <p:spPr>
          <a:xfrm>
            <a:off x="4249132" y="3960421"/>
            <a:ext cx="4032719" cy="25545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600" b="1" u="sng" dirty="0" smtClean="0">
                <a:solidFill>
                  <a:schemeClr val="bg1"/>
                </a:solidFill>
              </a:rPr>
              <a:t>New </a:t>
            </a:r>
            <a:r>
              <a:rPr lang="en-US" sz="1600" b="1" u="sng" dirty="0">
                <a:solidFill>
                  <a:schemeClr val="bg1"/>
                </a:solidFill>
              </a:rPr>
              <a:t>system needs</a:t>
            </a:r>
          </a:p>
          <a:p>
            <a:pPr marL="285750" indent="-285750">
              <a:buFont typeface="Wingdings" panose="05000000000000000000" pitchFamily="2" charset="2"/>
              <a:buChar char="§"/>
            </a:pPr>
            <a:r>
              <a:rPr lang="en-US" sz="1600" dirty="0" smtClean="0">
                <a:solidFill>
                  <a:schemeClr val="bg1"/>
                </a:solidFill>
              </a:rPr>
              <a:t>Inform and engage </a:t>
            </a:r>
            <a:r>
              <a:rPr lang="en-US" sz="1600" dirty="0">
                <a:solidFill>
                  <a:schemeClr val="bg1"/>
                </a:solidFill>
              </a:rPr>
              <a:t>consumers </a:t>
            </a:r>
            <a:r>
              <a:rPr lang="en-US" sz="1600" dirty="0" smtClean="0">
                <a:solidFill>
                  <a:schemeClr val="bg1"/>
                </a:solidFill>
              </a:rPr>
              <a:t>as active participants</a:t>
            </a:r>
          </a:p>
          <a:p>
            <a:pPr marL="285750" indent="-285750">
              <a:buFont typeface="Wingdings" panose="05000000000000000000" pitchFamily="2" charset="2"/>
              <a:buChar char="§"/>
            </a:pPr>
            <a:r>
              <a:rPr lang="en-US" sz="1600" dirty="0">
                <a:solidFill>
                  <a:schemeClr val="bg1"/>
                </a:solidFill>
              </a:rPr>
              <a:t>System planning to avoid costs </a:t>
            </a:r>
            <a:endParaRPr lang="en-US" sz="1600" dirty="0" smtClean="0">
              <a:solidFill>
                <a:schemeClr val="bg1"/>
              </a:solidFill>
            </a:endParaRPr>
          </a:p>
          <a:p>
            <a:pPr marL="285750" indent="-285750">
              <a:buFont typeface="Wingdings" panose="05000000000000000000" pitchFamily="2" charset="2"/>
              <a:buChar char="§"/>
            </a:pPr>
            <a:r>
              <a:rPr lang="en-US" sz="1600" dirty="0">
                <a:solidFill>
                  <a:schemeClr val="bg1"/>
                </a:solidFill>
              </a:rPr>
              <a:t>Aggregate and predict </a:t>
            </a:r>
            <a:r>
              <a:rPr lang="en-US" sz="1600" dirty="0" smtClean="0">
                <a:solidFill>
                  <a:schemeClr val="bg1"/>
                </a:solidFill>
              </a:rPr>
              <a:t>many </a:t>
            </a:r>
            <a:r>
              <a:rPr lang="en-US" sz="1600" dirty="0">
                <a:solidFill>
                  <a:schemeClr val="bg1"/>
                </a:solidFill>
              </a:rPr>
              <a:t>small </a:t>
            </a:r>
            <a:r>
              <a:rPr lang="en-US" sz="1600" dirty="0" smtClean="0">
                <a:solidFill>
                  <a:schemeClr val="bg1"/>
                </a:solidFill>
              </a:rPr>
              <a:t>actions</a:t>
            </a:r>
          </a:p>
          <a:p>
            <a:pPr marL="285750" indent="-285750">
              <a:buFont typeface="Wingdings" panose="05000000000000000000" pitchFamily="2" charset="2"/>
              <a:buChar char="§"/>
            </a:pPr>
            <a:r>
              <a:rPr lang="en-US" sz="1600" dirty="0" smtClean="0">
                <a:solidFill>
                  <a:schemeClr val="bg1"/>
                </a:solidFill>
              </a:rPr>
              <a:t>New prices based on system and social costs and benefits</a:t>
            </a:r>
            <a:endParaRPr lang="en-US" sz="1600" dirty="0">
              <a:solidFill>
                <a:schemeClr val="bg1"/>
              </a:solidFill>
            </a:endParaRPr>
          </a:p>
          <a:p>
            <a:pPr marL="285750" indent="-285750">
              <a:buFont typeface="Wingdings" panose="05000000000000000000" pitchFamily="2" charset="2"/>
              <a:buChar char="§"/>
            </a:pPr>
            <a:r>
              <a:rPr lang="en-US" sz="1600" dirty="0" smtClean="0">
                <a:solidFill>
                  <a:schemeClr val="bg1"/>
                </a:solidFill>
              </a:rPr>
              <a:t>New infrastructure (physical and technological)</a:t>
            </a:r>
            <a:endParaRPr lang="en-US" sz="1600" dirty="0"/>
          </a:p>
        </p:txBody>
      </p:sp>
      <p:grpSp>
        <p:nvGrpSpPr>
          <p:cNvPr id="7" name="Group 6"/>
          <p:cNvGrpSpPr/>
          <p:nvPr/>
        </p:nvGrpSpPr>
        <p:grpSpPr>
          <a:xfrm>
            <a:off x="2295870" y="1447371"/>
            <a:ext cx="4244267" cy="2068897"/>
            <a:chOff x="1039008" y="1689691"/>
            <a:chExt cx="6712918" cy="3272255"/>
          </a:xfrm>
        </p:grpSpPr>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4967" y="1766748"/>
              <a:ext cx="865170" cy="661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30952" r="30199" b="59955"/>
            <a:stretch/>
          </p:blipFill>
          <p:spPr bwMode="auto">
            <a:xfrm>
              <a:off x="5781384" y="1689691"/>
              <a:ext cx="826881" cy="8435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vectorstock.com/composite/1885626/environment-icons-vec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51565" t="4663" r="24951" b="75055"/>
            <a:stretch/>
          </p:blipFill>
          <p:spPr bwMode="auto">
            <a:xfrm>
              <a:off x="1039008" y="2605350"/>
              <a:ext cx="717470" cy="717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69356" y="4077510"/>
              <a:ext cx="566066" cy="7667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2696548" y="2865022"/>
              <a:ext cx="952167" cy="7510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0742" t="35223" b="46161"/>
            <a:stretch/>
          </p:blipFill>
          <p:spPr bwMode="auto">
            <a:xfrm>
              <a:off x="1824529" y="3858687"/>
              <a:ext cx="670934" cy="75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5459" y="1794726"/>
              <a:ext cx="870751" cy="6662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4870" t="14390" r="3526" b="69186"/>
            <a:stretch/>
          </p:blipFill>
          <p:spPr bwMode="auto">
            <a:xfrm>
              <a:off x="5802031" y="4162002"/>
              <a:ext cx="392793" cy="6437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4572" y="2835394"/>
              <a:ext cx="730067" cy="769051"/>
            </a:xfrm>
            <a:prstGeom prst="rect">
              <a:avLst/>
            </a:prstGeom>
          </p:spPr>
        </p:pic>
        <p:pic>
          <p:nvPicPr>
            <p:cNvPr id="17"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3874572" y="4370220"/>
              <a:ext cx="750225" cy="591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vectorstock.com/composite/1885626/environment-icons-vec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51565" t="4663" r="24951" b="75055"/>
            <a:stretch/>
          </p:blipFill>
          <p:spPr bwMode="auto">
            <a:xfrm>
              <a:off x="4884928" y="2813720"/>
              <a:ext cx="717470" cy="717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5709373" y="2803195"/>
              <a:ext cx="952167" cy="7510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0742" t="35223" b="46161"/>
            <a:stretch/>
          </p:blipFill>
          <p:spPr bwMode="auto">
            <a:xfrm>
              <a:off x="4931464" y="3853427"/>
              <a:ext cx="670934" cy="7510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859" y="2768919"/>
              <a:ext cx="730067" cy="76905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7242" y="1726039"/>
              <a:ext cx="737291" cy="728408"/>
            </a:xfrm>
            <a:prstGeom prst="rect">
              <a:avLst/>
            </a:prstGeom>
          </p:spPr>
        </p:pic>
        <p:pic>
          <p:nvPicPr>
            <p:cNvPr id="23"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7001701" y="4349285"/>
              <a:ext cx="750225" cy="5917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26125" t="73770" r="29728"/>
            <a:stretch/>
          </p:blipFill>
          <p:spPr bwMode="auto">
            <a:xfrm>
              <a:off x="2772808" y="4326492"/>
              <a:ext cx="939639" cy="552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74839" b="63692"/>
            <a:stretch/>
          </p:blipFill>
          <p:spPr bwMode="auto">
            <a:xfrm>
              <a:off x="4017576" y="1784064"/>
              <a:ext cx="535543" cy="7648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361965" y="2500110"/>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92311" y="3776837"/>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17490" y="3531192"/>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402144" y="2495296"/>
              <a:ext cx="502873"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86608" y="3725538"/>
              <a:ext cx="502873"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73274" y="3608325"/>
              <a:ext cx="502873"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422005" y="2501959"/>
              <a:ext cx="502873"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375306" y="3760144"/>
              <a:ext cx="9750" cy="58333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236922" y="3786889"/>
              <a:ext cx="9750" cy="58333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193119" y="3687421"/>
              <a:ext cx="9750" cy="58333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79947" y="3598210"/>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60933" y="2494320"/>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110810" y="2948857"/>
              <a:ext cx="9750" cy="58333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1538" y="1784065"/>
              <a:ext cx="865170" cy="661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2232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9563" y="314175"/>
            <a:ext cx="3100292" cy="702365"/>
          </a:xfrm>
        </p:spPr>
        <p:txBody>
          <a:bodyPr/>
          <a:lstStyle/>
          <a:p>
            <a:r>
              <a:rPr lang="en-US" dirty="0" smtClean="0"/>
              <a:t>Key Questions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62681713"/>
              </p:ext>
            </p:extLst>
          </p:nvPr>
        </p:nvGraphicFramePr>
        <p:xfrm>
          <a:off x="-444138" y="1123693"/>
          <a:ext cx="6928929" cy="473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825421" y="4500340"/>
            <a:ext cx="1847134" cy="1847134"/>
            <a:chOff x="1590372" y="1596409"/>
            <a:chExt cx="1847134" cy="1847134"/>
          </a:xfrm>
        </p:grpSpPr>
        <p:sp>
          <p:nvSpPr>
            <p:cNvPr id="16" name="Shape 15"/>
            <p:cNvSpPr/>
            <p:nvPr/>
          </p:nvSpPr>
          <p:spPr>
            <a:xfrm>
              <a:off x="1590372" y="1596409"/>
              <a:ext cx="1847134" cy="1847134"/>
            </a:xfrm>
            <a:prstGeom prst="gear6">
              <a:avLst/>
            </a:prstGeom>
            <a:solidFill>
              <a:srgbClr val="0070C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Shape 4"/>
            <p:cNvSpPr/>
            <p:nvPr/>
          </p:nvSpPr>
          <p:spPr>
            <a:xfrm>
              <a:off x="2055394" y="2064241"/>
              <a:ext cx="917090" cy="911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What about consumer protections? </a:t>
              </a:r>
              <a:endParaRPr lang="en-US" sz="1200" kern="1200" dirty="0"/>
            </a:p>
          </p:txBody>
        </p:sp>
      </p:grpSp>
      <p:sp>
        <p:nvSpPr>
          <p:cNvPr id="15" name="Shape 14"/>
          <p:cNvSpPr/>
          <p:nvPr/>
        </p:nvSpPr>
        <p:spPr>
          <a:xfrm rot="12120279">
            <a:off x="809318" y="4299787"/>
            <a:ext cx="2362023" cy="2362023"/>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 name="TextBox 2"/>
          <p:cNvSpPr txBox="1"/>
          <p:nvPr/>
        </p:nvSpPr>
        <p:spPr>
          <a:xfrm>
            <a:off x="6244042" y="1875276"/>
            <a:ext cx="3100251" cy="3416320"/>
          </a:xfrm>
          <a:prstGeom prst="rect">
            <a:avLst/>
          </a:prstGeom>
          <a:solidFill>
            <a:schemeClr val="accent3"/>
          </a:solidFill>
        </p:spPr>
        <p:txBody>
          <a:bodyPr wrap="square" rtlCol="0">
            <a:spAutoFit/>
          </a:bodyPr>
          <a:lstStyle/>
          <a:p>
            <a:pPr algn="ctr"/>
            <a:r>
              <a:rPr lang="en-US" dirty="0" smtClean="0"/>
              <a:t>In New York, there is a battle for ownership and control over the system and the resources:</a:t>
            </a:r>
          </a:p>
          <a:p>
            <a:pPr algn="ctr"/>
            <a:endParaRPr lang="en-US" dirty="0" smtClean="0"/>
          </a:p>
          <a:p>
            <a:pPr algn="ctr"/>
            <a:r>
              <a:rPr lang="en-US" dirty="0" smtClean="0"/>
              <a:t>Investor owned utilities</a:t>
            </a:r>
          </a:p>
          <a:p>
            <a:pPr algn="ctr"/>
            <a:r>
              <a:rPr lang="en-US" dirty="0" smtClean="0"/>
              <a:t>vs</a:t>
            </a:r>
          </a:p>
          <a:p>
            <a:pPr algn="ctr"/>
            <a:r>
              <a:rPr lang="en-US" dirty="0" smtClean="0"/>
              <a:t>Third party for-profit companies</a:t>
            </a:r>
          </a:p>
          <a:p>
            <a:pPr algn="ctr"/>
            <a:r>
              <a:rPr lang="en-US" dirty="0" smtClean="0"/>
              <a:t>vs</a:t>
            </a:r>
          </a:p>
          <a:p>
            <a:pPr algn="ctr"/>
            <a:r>
              <a:rPr lang="en-US" dirty="0" smtClean="0"/>
              <a:t>Community/local/public </a:t>
            </a:r>
            <a:br>
              <a:rPr lang="en-US" dirty="0" smtClean="0"/>
            </a:br>
            <a:r>
              <a:rPr lang="en-US" dirty="0"/>
              <a:t>a</a:t>
            </a:r>
            <a:r>
              <a:rPr lang="en-US" dirty="0" smtClean="0"/>
              <a:t>dvocates</a:t>
            </a:r>
            <a:endParaRPr lang="en-US" dirty="0"/>
          </a:p>
        </p:txBody>
      </p:sp>
    </p:spTree>
    <p:extLst>
      <p:ext uri="{BB962C8B-B14F-4D97-AF65-F5344CB8AC3E}">
        <p14:creationId xmlns:p14="http://schemas.microsoft.com/office/powerpoint/2010/main" val="2374904511"/>
      </p:ext>
    </p:extLst>
  </p:cSld>
  <p:clrMapOvr>
    <a:masterClrMapping/>
  </p:clrMapOvr>
  <mc:AlternateContent xmlns:mc="http://schemas.openxmlformats.org/markup-compatibility/2006" xmlns:p14="http://schemas.microsoft.com/office/powerpoint/2010/main">
    <mc:Choice Requires="p14">
      <p:transition spd="slow" p14:dur="2000" advTm="193825"/>
    </mc:Choice>
    <mc:Fallback xmlns="">
      <p:transition spd="slow" advTm="19382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a:t>
            </a:r>
            <a:r>
              <a:rPr lang="en-US" dirty="0" smtClean="0"/>
              <a:t>System Platform </a:t>
            </a:r>
            <a:r>
              <a:rPr lang="en-US" dirty="0"/>
              <a:t>(DSP)</a:t>
            </a:r>
            <a:br>
              <a:rPr lang="en-US" dirty="0"/>
            </a:br>
            <a:endParaRPr lang="en-US" dirty="0"/>
          </a:p>
        </p:txBody>
      </p:sp>
      <p:sp>
        <p:nvSpPr>
          <p:cNvPr id="3" name="Content Placeholder 2"/>
          <p:cNvSpPr>
            <a:spLocks noGrp="1"/>
          </p:cNvSpPr>
          <p:nvPr>
            <p:ph idx="1"/>
          </p:nvPr>
        </p:nvSpPr>
        <p:spPr>
          <a:xfrm>
            <a:off x="677334" y="1506582"/>
            <a:ext cx="8596668" cy="4657508"/>
          </a:xfrm>
        </p:spPr>
        <p:txBody>
          <a:bodyPr>
            <a:normAutofit fontScale="92500" lnSpcReduction="20000"/>
          </a:bodyPr>
          <a:lstStyle/>
          <a:p>
            <a:r>
              <a:rPr lang="en-US" b="1" dirty="0">
                <a:solidFill>
                  <a:schemeClr val="tx1"/>
                </a:solidFill>
              </a:rPr>
              <a:t>An institution </a:t>
            </a:r>
            <a:r>
              <a:rPr lang="en-US" b="1" dirty="0" smtClean="0">
                <a:solidFill>
                  <a:schemeClr val="tx1"/>
                </a:solidFill>
              </a:rPr>
              <a:t>to </a:t>
            </a:r>
            <a:r>
              <a:rPr lang="en-US" b="1" dirty="0">
                <a:solidFill>
                  <a:schemeClr val="tx1"/>
                </a:solidFill>
              </a:rPr>
              <a:t>carry out many of the functions of the distributed energy resources market.</a:t>
            </a:r>
          </a:p>
          <a:p>
            <a:pPr marL="285750" indent="-285750">
              <a:buFontTx/>
              <a:buChar char="-"/>
            </a:pPr>
            <a:endParaRPr lang="en-US" dirty="0">
              <a:solidFill>
                <a:schemeClr val="tx1"/>
              </a:solidFill>
            </a:endParaRPr>
          </a:p>
          <a:p>
            <a:pPr marL="285750" indent="-285750">
              <a:buFontTx/>
              <a:buChar char="-"/>
            </a:pPr>
            <a:r>
              <a:rPr lang="en-US" dirty="0">
                <a:solidFill>
                  <a:schemeClr val="tx1"/>
                </a:solidFill>
              </a:rPr>
              <a:t>System planning</a:t>
            </a:r>
          </a:p>
          <a:p>
            <a:pPr marL="285750" indent="-285750">
              <a:buFontTx/>
              <a:buChar char="-"/>
            </a:pPr>
            <a:r>
              <a:rPr lang="en-US" dirty="0">
                <a:solidFill>
                  <a:schemeClr val="tx1"/>
                </a:solidFill>
              </a:rPr>
              <a:t>Predicting and bundling reductions in demand from the bulk power system</a:t>
            </a:r>
          </a:p>
          <a:p>
            <a:pPr marL="285750" indent="-285750">
              <a:buFontTx/>
              <a:buChar char="-"/>
            </a:pPr>
            <a:r>
              <a:rPr lang="en-US" dirty="0">
                <a:solidFill>
                  <a:schemeClr val="tx1"/>
                </a:solidFill>
              </a:rPr>
              <a:t>Promoting energy efficiency and distributed generation</a:t>
            </a:r>
          </a:p>
          <a:p>
            <a:pPr marL="285750" indent="-285750">
              <a:buFontTx/>
              <a:buChar char="-"/>
            </a:pPr>
            <a:r>
              <a:rPr lang="en-US" dirty="0">
                <a:solidFill>
                  <a:schemeClr val="tx1"/>
                </a:solidFill>
              </a:rPr>
              <a:t>Connecting distributed resources to the grid</a:t>
            </a:r>
          </a:p>
          <a:p>
            <a:pPr marL="285750" indent="-285750">
              <a:buFontTx/>
              <a:buChar char="-"/>
            </a:pPr>
            <a:r>
              <a:rPr lang="en-US" dirty="0">
                <a:solidFill>
                  <a:schemeClr val="tx1"/>
                </a:solidFill>
              </a:rPr>
              <a:t>Billing</a:t>
            </a:r>
          </a:p>
          <a:p>
            <a:pPr marL="285750" indent="-285750">
              <a:buFontTx/>
              <a:buChar char="-"/>
            </a:pPr>
            <a:r>
              <a:rPr lang="en-US" dirty="0">
                <a:solidFill>
                  <a:schemeClr val="tx1"/>
                </a:solidFill>
              </a:rPr>
              <a:t>Customer service</a:t>
            </a:r>
          </a:p>
          <a:p>
            <a:pPr marL="285750" indent="-285750">
              <a:buFontTx/>
              <a:buChar char="-"/>
            </a:pPr>
            <a:r>
              <a:rPr lang="en-US" dirty="0">
                <a:solidFill>
                  <a:schemeClr val="tx1"/>
                </a:solidFill>
              </a:rPr>
              <a:t>Supervisory control </a:t>
            </a:r>
          </a:p>
          <a:p>
            <a:pPr marL="285750" indent="-285750">
              <a:buFontTx/>
              <a:buChar char="-"/>
            </a:pPr>
            <a:r>
              <a:rPr lang="en-US" dirty="0">
                <a:solidFill>
                  <a:schemeClr val="tx1"/>
                </a:solidFill>
              </a:rPr>
              <a:t>Data acquisition</a:t>
            </a:r>
          </a:p>
          <a:p>
            <a:endParaRPr lang="en-US" dirty="0">
              <a:solidFill>
                <a:schemeClr val="tx1"/>
              </a:solidFill>
            </a:endParaRPr>
          </a:p>
          <a:p>
            <a:pPr marL="0" indent="0">
              <a:buNone/>
            </a:pPr>
            <a:r>
              <a:rPr lang="en-US" b="1" dirty="0" smtClean="0">
                <a:solidFill>
                  <a:schemeClr val="tx1"/>
                </a:solidFill>
              </a:rPr>
              <a:t>(Control over the DSP was a </a:t>
            </a:r>
            <a:br>
              <a:rPr lang="en-US" b="1" dirty="0" smtClean="0">
                <a:solidFill>
                  <a:schemeClr val="tx1"/>
                </a:solidFill>
              </a:rPr>
            </a:br>
            <a:r>
              <a:rPr lang="en-US" b="1" dirty="0" smtClean="0">
                <a:solidFill>
                  <a:schemeClr val="tx1"/>
                </a:solidFill>
              </a:rPr>
              <a:t>major battleground in NY. </a:t>
            </a:r>
            <a:br>
              <a:rPr lang="en-US" b="1" dirty="0" smtClean="0">
                <a:solidFill>
                  <a:schemeClr val="tx1"/>
                </a:solidFill>
              </a:rPr>
            </a:br>
            <a:r>
              <a:rPr lang="en-US" b="1" dirty="0" smtClean="0">
                <a:solidFill>
                  <a:schemeClr val="tx1"/>
                </a:solidFill>
              </a:rPr>
              <a:t>PSC overruled public concern.)</a:t>
            </a:r>
            <a:endParaRPr lang="en-US" b="1" dirty="0">
              <a:solidFill>
                <a:schemeClr val="tx1"/>
              </a:solidFill>
            </a:endParaRPr>
          </a:p>
        </p:txBody>
      </p:sp>
      <p:grpSp>
        <p:nvGrpSpPr>
          <p:cNvPr id="7" name="Group 6"/>
          <p:cNvGrpSpPr/>
          <p:nvPr/>
        </p:nvGrpSpPr>
        <p:grpSpPr>
          <a:xfrm>
            <a:off x="4135186" y="4234250"/>
            <a:ext cx="4444598" cy="2166550"/>
            <a:chOff x="1039008" y="1689692"/>
            <a:chExt cx="6712920" cy="3272259"/>
          </a:xfrm>
        </p:grpSpPr>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4968" y="1766749"/>
              <a:ext cx="865170" cy="661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30952" r="30199" b="59955"/>
            <a:stretch/>
          </p:blipFill>
          <p:spPr bwMode="auto">
            <a:xfrm>
              <a:off x="5781386" y="1689692"/>
              <a:ext cx="826882" cy="8435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vectorstock.com/composite/1885626/environment-icons-vec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51565" t="4663" r="24951" b="75055"/>
            <a:stretch/>
          </p:blipFill>
          <p:spPr bwMode="auto">
            <a:xfrm>
              <a:off x="1039008" y="2605352"/>
              <a:ext cx="717471" cy="717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69357" y="4077514"/>
              <a:ext cx="566066" cy="7667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2696549" y="2865024"/>
              <a:ext cx="952167" cy="7510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0742" t="35223" b="46161"/>
            <a:stretch/>
          </p:blipFill>
          <p:spPr bwMode="auto">
            <a:xfrm>
              <a:off x="1824530" y="3858690"/>
              <a:ext cx="6709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5459" y="1794727"/>
              <a:ext cx="870751" cy="6662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4870" t="14390" r="3526" b="69186"/>
            <a:stretch/>
          </p:blipFill>
          <p:spPr bwMode="auto">
            <a:xfrm>
              <a:off x="5802033" y="4162006"/>
              <a:ext cx="392794" cy="6437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4573" y="2835396"/>
              <a:ext cx="730067" cy="769051"/>
            </a:xfrm>
            <a:prstGeom prst="rect">
              <a:avLst/>
            </a:prstGeom>
          </p:spPr>
        </p:pic>
        <p:pic>
          <p:nvPicPr>
            <p:cNvPr id="17"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3874573" y="4370224"/>
              <a:ext cx="750226" cy="591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vectorstock.com/composite/1885626/environment-icons-vec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51565" t="4663" r="24951" b="75055"/>
            <a:stretch/>
          </p:blipFill>
          <p:spPr bwMode="auto">
            <a:xfrm>
              <a:off x="4884929" y="2813723"/>
              <a:ext cx="717471" cy="717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5709375" y="2803197"/>
              <a:ext cx="952167" cy="7510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80742" t="35223" b="46161"/>
            <a:stretch/>
          </p:blipFill>
          <p:spPr bwMode="auto">
            <a:xfrm>
              <a:off x="4931466" y="3853431"/>
              <a:ext cx="6709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861" y="2768922"/>
              <a:ext cx="730067" cy="76905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7244" y="1726040"/>
              <a:ext cx="737291" cy="728409"/>
            </a:xfrm>
            <a:prstGeom prst="rect">
              <a:avLst/>
            </a:prstGeom>
          </p:spPr>
        </p:pic>
        <p:pic>
          <p:nvPicPr>
            <p:cNvPr id="23" name="Picture 12" descr="http://www.vectorstock.com/composite/278865/ecology-and-green-energy-icon-vector.jpg"/>
            <p:cNvPicPr>
              <a:picLocks noChangeAspect="1" noChangeArrowheads="1"/>
            </p:cNvPicPr>
            <p:nvPr/>
          </p:nvPicPr>
          <p:blipFill rotWithShape="1">
            <a:blip r:embed="rId6">
              <a:extLst>
                <a:ext uri="{28A0092B-C50C-407E-A947-70E740481C1C}">
                  <a14:useLocalDpi xmlns:a14="http://schemas.microsoft.com/office/drawing/2010/main" val="0"/>
                </a:ext>
              </a:extLst>
            </a:blip>
            <a:srcRect l="51565" t="62435" r="23171" b="20356"/>
            <a:stretch/>
          </p:blipFill>
          <p:spPr bwMode="auto">
            <a:xfrm>
              <a:off x="7001702" y="4349290"/>
              <a:ext cx="750226" cy="5917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26125" t="73770" r="29728"/>
            <a:stretch/>
          </p:blipFill>
          <p:spPr bwMode="auto">
            <a:xfrm>
              <a:off x="2772809" y="4326496"/>
              <a:ext cx="939639" cy="552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74839" b="63692"/>
            <a:stretch/>
          </p:blipFill>
          <p:spPr bwMode="auto">
            <a:xfrm>
              <a:off x="4017577" y="1784065"/>
              <a:ext cx="535543" cy="7648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361966" y="2500113"/>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92313" y="3776841"/>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17491" y="3531195"/>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402146" y="2495299"/>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86610" y="3725542"/>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73275" y="3608328"/>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422006" y="2501962"/>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375308" y="3760148"/>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236923" y="3786892"/>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193120" y="3687425"/>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79947" y="3598214"/>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60935" y="2494322"/>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110810" y="2948860"/>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1538" y="1784065"/>
              <a:ext cx="865170" cy="661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3314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12" y="393711"/>
            <a:ext cx="7429499" cy="746645"/>
          </a:xfrm>
        </p:spPr>
        <p:txBody>
          <a:bodyPr>
            <a:normAutofit fontScale="90000"/>
          </a:bodyPr>
          <a:lstStyle/>
          <a:p>
            <a:r>
              <a:rPr lang="en-US" dirty="0" smtClean="0"/>
              <a:t>Grid of the Future Basic Elements </a:t>
            </a:r>
            <a:br>
              <a:rPr lang="en-US" dirty="0" smtClean="0"/>
            </a:br>
            <a:r>
              <a:rPr lang="en-US" sz="2800" dirty="0" smtClean="0"/>
              <a:t>(As envisioned in New York)</a:t>
            </a:r>
            <a:endParaRPr lang="en-US" sz="2800" dirty="0"/>
          </a:p>
        </p:txBody>
      </p:sp>
      <p:sp>
        <p:nvSpPr>
          <p:cNvPr id="4" name="TextBox 3"/>
          <p:cNvSpPr txBox="1"/>
          <p:nvPr/>
        </p:nvSpPr>
        <p:spPr>
          <a:xfrm>
            <a:off x="614104" y="1825276"/>
            <a:ext cx="5015699"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50000"/>
                    <a:lumOff val="50000"/>
                  </a:schemeClr>
                </a:solidFill>
              </a:rPr>
              <a:t>Create </a:t>
            </a:r>
            <a:r>
              <a:rPr lang="en-US" dirty="0">
                <a:solidFill>
                  <a:schemeClr val="tx1">
                    <a:lumMod val="50000"/>
                    <a:lumOff val="50000"/>
                  </a:schemeClr>
                </a:solidFill>
              </a:rPr>
              <a:t>new markets for distributed </a:t>
            </a:r>
            <a:r>
              <a:rPr lang="en-US" dirty="0" smtClean="0">
                <a:solidFill>
                  <a:schemeClr val="tx1">
                    <a:lumMod val="50000"/>
                    <a:lumOff val="50000"/>
                  </a:schemeClr>
                </a:solidFill>
              </a:rPr>
              <a:t>energy</a:t>
            </a:r>
          </a:p>
          <a:p>
            <a:endParaRPr lang="en-US" dirty="0" smtClean="0">
              <a:solidFill>
                <a:schemeClr val="tx1">
                  <a:lumMod val="50000"/>
                  <a:lumOff val="50000"/>
                </a:schemeClr>
              </a:solidFill>
            </a:endParaRPr>
          </a:p>
          <a:p>
            <a:pPr marL="285750" indent="-285750">
              <a:buFont typeface="Arial" panose="020B0604020202020204" pitchFamily="34" charset="0"/>
              <a:buChar char="•"/>
            </a:pPr>
            <a:r>
              <a:rPr lang="en-US" dirty="0" smtClean="0">
                <a:solidFill>
                  <a:schemeClr val="tx1">
                    <a:lumMod val="50000"/>
                    <a:lumOff val="50000"/>
                  </a:schemeClr>
                </a:solidFill>
              </a:rPr>
              <a:t>Create new institutions like the DSP</a:t>
            </a:r>
          </a:p>
          <a:p>
            <a:endParaRPr lang="en-US" dirty="0" smtClean="0">
              <a:solidFill>
                <a:schemeClr val="tx1">
                  <a:lumMod val="50000"/>
                  <a:lumOff val="50000"/>
                </a:schemeClr>
              </a:solidFill>
            </a:endParaRPr>
          </a:p>
          <a:p>
            <a:pPr marL="285750" indent="-285750">
              <a:buFont typeface="Arial" panose="020B0604020202020204" pitchFamily="34" charset="0"/>
              <a:buChar char="•"/>
            </a:pPr>
            <a:r>
              <a:rPr lang="en-US" dirty="0" smtClean="0">
                <a:solidFill>
                  <a:schemeClr val="tx1">
                    <a:lumMod val="50000"/>
                    <a:lumOff val="50000"/>
                  </a:schemeClr>
                </a:solidFill>
              </a:rPr>
              <a:t>Develop new pricing models and new rate structures, such as time of use pricing and incorporation of externalities</a:t>
            </a:r>
          </a:p>
          <a:p>
            <a:endParaRPr lang="en-US" dirty="0" smtClean="0">
              <a:solidFill>
                <a:schemeClr val="tx1">
                  <a:lumMod val="50000"/>
                  <a:lumOff val="50000"/>
                </a:schemeClr>
              </a:solidFill>
            </a:endParaRPr>
          </a:p>
          <a:p>
            <a:pPr marL="285750" indent="-285750">
              <a:buFont typeface="Arial" panose="020B0604020202020204" pitchFamily="34" charset="0"/>
              <a:buChar char="•"/>
            </a:pPr>
            <a:r>
              <a:rPr lang="en-US" dirty="0" smtClean="0">
                <a:solidFill>
                  <a:schemeClr val="tx1">
                    <a:lumMod val="50000"/>
                    <a:lumOff val="50000"/>
                  </a:schemeClr>
                </a:solidFill>
              </a:rPr>
              <a:t>Phase out subsidies in favor of “market animation” (Subsidies are another major battleground issue.)</a:t>
            </a:r>
          </a:p>
          <a:p>
            <a:endParaRPr lang="en-US" dirty="0">
              <a:solidFill>
                <a:schemeClr val="tx1">
                  <a:lumMod val="50000"/>
                  <a:lumOff val="50000"/>
                </a:schemeClr>
              </a:solidFill>
            </a:endParaRPr>
          </a:p>
          <a:p>
            <a:pPr marL="285750" indent="-285750">
              <a:buFont typeface="Arial" panose="020B0604020202020204" pitchFamily="34" charset="0"/>
              <a:buChar char="•"/>
            </a:pPr>
            <a:r>
              <a:rPr lang="en-US" dirty="0" smtClean="0">
                <a:solidFill>
                  <a:schemeClr val="tx1">
                    <a:lumMod val="50000"/>
                    <a:lumOff val="50000"/>
                  </a:schemeClr>
                </a:solidFill>
              </a:rPr>
              <a:t>Develop </a:t>
            </a:r>
            <a:r>
              <a:rPr lang="en-US" dirty="0">
                <a:solidFill>
                  <a:schemeClr val="tx1">
                    <a:lumMod val="50000"/>
                    <a:lumOff val="50000"/>
                  </a:schemeClr>
                </a:solidFill>
              </a:rPr>
              <a:t>incentives for utility companies and decide their new role in the new energy system</a:t>
            </a:r>
            <a:r>
              <a:rPr lang="en-US" dirty="0" smtClean="0">
                <a:solidFill>
                  <a:schemeClr val="tx1">
                    <a:lumMod val="50000"/>
                    <a:lumOff val="50000"/>
                  </a:schemeClr>
                </a:solidFill>
              </a:rPr>
              <a:t>.</a:t>
            </a:r>
            <a:endParaRPr lang="en-US" dirty="0">
              <a:solidFill>
                <a:schemeClr val="tx1">
                  <a:lumMod val="50000"/>
                  <a:lumOff val="50000"/>
                </a:schemeClr>
              </a:solidFill>
            </a:endParaRPr>
          </a:p>
        </p:txBody>
      </p:sp>
      <p:grpSp>
        <p:nvGrpSpPr>
          <p:cNvPr id="39" name="Group 38"/>
          <p:cNvGrpSpPr/>
          <p:nvPr/>
        </p:nvGrpSpPr>
        <p:grpSpPr>
          <a:xfrm>
            <a:off x="6247173" y="2475440"/>
            <a:ext cx="3175501" cy="1547920"/>
            <a:chOff x="1039008" y="1689692"/>
            <a:chExt cx="6712920" cy="3272259"/>
          </a:xfrm>
        </p:grpSpPr>
        <p:pic>
          <p:nvPicPr>
            <p:cNvPr id="4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34968" y="1766749"/>
              <a:ext cx="865170" cy="66196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0952" r="30199" b="59955"/>
            <a:stretch/>
          </p:blipFill>
          <p:spPr bwMode="auto">
            <a:xfrm>
              <a:off x="5781386" y="1689692"/>
              <a:ext cx="826882" cy="84353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www.vectorstock.com/composite/1885626/environment-icons-vector.jpg"/>
            <p:cNvPicPr>
              <a:picLocks noChangeAspect="1" noChangeArrowheads="1"/>
            </p:cNvPicPr>
            <p:nvPr/>
          </p:nvPicPr>
          <p:blipFill rotWithShape="1">
            <a:blip r:embed="rId5">
              <a:extLst>
                <a:ext uri="{28A0092B-C50C-407E-A947-70E740481C1C}">
                  <a14:useLocalDpi xmlns:a14="http://schemas.microsoft.com/office/drawing/2010/main" val="0"/>
                </a:ext>
              </a:extLst>
            </a:blip>
            <a:srcRect l="51565" t="4663" r="24951" b="75055"/>
            <a:stretch/>
          </p:blipFill>
          <p:spPr bwMode="auto">
            <a:xfrm>
              <a:off x="1039008" y="2605352"/>
              <a:ext cx="717471" cy="71747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69357" y="4077514"/>
              <a:ext cx="566066" cy="76674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51565" t="62435" r="23171" b="20356"/>
            <a:stretch/>
          </p:blipFill>
          <p:spPr bwMode="auto">
            <a:xfrm>
              <a:off x="2696549" y="2865024"/>
              <a:ext cx="952167" cy="7510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80742" t="35223" b="46161"/>
            <a:stretch/>
          </p:blipFill>
          <p:spPr bwMode="auto">
            <a:xfrm>
              <a:off x="1824530" y="3858690"/>
              <a:ext cx="6709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85459" y="1794727"/>
              <a:ext cx="870751" cy="66623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84870" t="14390" r="3526" b="69186"/>
            <a:stretch/>
          </p:blipFill>
          <p:spPr bwMode="auto">
            <a:xfrm>
              <a:off x="5802033" y="4162006"/>
              <a:ext cx="392794" cy="64371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4573" y="2835396"/>
              <a:ext cx="730067" cy="769051"/>
            </a:xfrm>
            <a:prstGeom prst="rect">
              <a:avLst/>
            </a:prstGeom>
          </p:spPr>
        </p:pic>
        <p:pic>
          <p:nvPicPr>
            <p:cNvPr id="83" name="Picture 12"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51565" t="62435" r="23171" b="20356"/>
            <a:stretch/>
          </p:blipFill>
          <p:spPr bwMode="auto">
            <a:xfrm>
              <a:off x="3874573" y="4370224"/>
              <a:ext cx="750226" cy="59172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www.vectorstock.com/composite/1885626/environment-icons-vector.jpg"/>
            <p:cNvPicPr>
              <a:picLocks noChangeAspect="1" noChangeArrowheads="1"/>
            </p:cNvPicPr>
            <p:nvPr/>
          </p:nvPicPr>
          <p:blipFill rotWithShape="1">
            <a:blip r:embed="rId5">
              <a:extLst>
                <a:ext uri="{28A0092B-C50C-407E-A947-70E740481C1C}">
                  <a14:useLocalDpi xmlns:a14="http://schemas.microsoft.com/office/drawing/2010/main" val="0"/>
                </a:ext>
              </a:extLst>
            </a:blip>
            <a:srcRect l="51565" t="4663" r="24951" b="75055"/>
            <a:stretch/>
          </p:blipFill>
          <p:spPr bwMode="auto">
            <a:xfrm>
              <a:off x="4884929" y="2813723"/>
              <a:ext cx="717471" cy="71747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51565" t="62435" r="23171" b="20356"/>
            <a:stretch/>
          </p:blipFill>
          <p:spPr bwMode="auto">
            <a:xfrm>
              <a:off x="5709375" y="2803197"/>
              <a:ext cx="952167" cy="75100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4"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80742" t="35223" b="46161"/>
            <a:stretch/>
          </p:blipFill>
          <p:spPr bwMode="auto">
            <a:xfrm>
              <a:off x="4931466" y="3853431"/>
              <a:ext cx="6709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861" y="2768922"/>
              <a:ext cx="730067" cy="769051"/>
            </a:xfrm>
            <a:prstGeom prst="rect">
              <a:avLst/>
            </a:prstGeom>
          </p:spPr>
        </p:pic>
        <p:pic>
          <p:nvPicPr>
            <p:cNvPr id="88" name="Picture 8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7244" y="1726040"/>
              <a:ext cx="737291" cy="728409"/>
            </a:xfrm>
            <a:prstGeom prst="rect">
              <a:avLst/>
            </a:prstGeom>
          </p:spPr>
        </p:pic>
        <p:pic>
          <p:nvPicPr>
            <p:cNvPr id="89" name="Picture 12" descr="http://www.vectorstock.com/composite/278865/ecology-and-green-energy-icon-vector.jpg"/>
            <p:cNvPicPr>
              <a:picLocks noChangeAspect="1" noChangeArrowheads="1"/>
            </p:cNvPicPr>
            <p:nvPr/>
          </p:nvPicPr>
          <p:blipFill rotWithShape="1">
            <a:blip r:embed="rId7">
              <a:extLst>
                <a:ext uri="{28A0092B-C50C-407E-A947-70E740481C1C}">
                  <a14:useLocalDpi xmlns:a14="http://schemas.microsoft.com/office/drawing/2010/main" val="0"/>
                </a:ext>
              </a:extLst>
            </a:blip>
            <a:srcRect l="51565" t="62435" r="23171" b="20356"/>
            <a:stretch/>
          </p:blipFill>
          <p:spPr bwMode="auto">
            <a:xfrm>
              <a:off x="7001702" y="4349290"/>
              <a:ext cx="750226" cy="59172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26125" t="73770" r="29728"/>
            <a:stretch/>
          </p:blipFill>
          <p:spPr bwMode="auto">
            <a:xfrm>
              <a:off x="2772809" y="4326496"/>
              <a:ext cx="939639" cy="55252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74839" b="63692"/>
            <a:stretch/>
          </p:blipFill>
          <p:spPr bwMode="auto">
            <a:xfrm>
              <a:off x="4017577" y="1784065"/>
              <a:ext cx="535543" cy="764802"/>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Connector 91"/>
            <p:cNvCxnSpPr/>
            <p:nvPr/>
          </p:nvCxnSpPr>
          <p:spPr>
            <a:xfrm>
              <a:off x="2361966" y="2500113"/>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492313" y="3776841"/>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17491" y="3531195"/>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6402146" y="2495299"/>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6686610" y="3725542"/>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2373275" y="3608328"/>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3422006" y="2501962"/>
              <a:ext cx="502874" cy="398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7375308" y="3760148"/>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4236923" y="3786892"/>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3193120" y="3687425"/>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379947" y="3598214"/>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460935" y="2494322"/>
              <a:ext cx="461497" cy="3773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2110810" y="2948860"/>
              <a:ext cx="9750" cy="58333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5"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11538" y="1784065"/>
              <a:ext cx="865170" cy="661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5523990"/>
      </p:ext>
    </p:extLst>
  </p:cSld>
  <p:clrMapOvr>
    <a:masterClrMapping/>
  </p:clrMapOvr>
  <mc:AlternateContent xmlns:mc="http://schemas.openxmlformats.org/markup-compatibility/2006" xmlns:p14="http://schemas.microsoft.com/office/powerpoint/2010/main">
    <mc:Choice Requires="p14">
      <p:transition spd="slow" p14:dur="2000" advTm="148585"/>
    </mc:Choice>
    <mc:Fallback xmlns="">
      <p:transition spd="slow" advTm="14858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79269"/>
          </a:xfrm>
        </p:spPr>
        <p:txBody>
          <a:bodyPr/>
          <a:lstStyle/>
          <a:p>
            <a:r>
              <a:rPr lang="en-US" dirty="0"/>
              <a:t>Some </a:t>
            </a:r>
            <a:r>
              <a:rPr lang="en-US" dirty="0" smtClean="0"/>
              <a:t>Emerging </a:t>
            </a:r>
            <a:r>
              <a:rPr lang="en-US" dirty="0"/>
              <a:t>D</a:t>
            </a:r>
            <a:r>
              <a:rPr lang="en-US" dirty="0" smtClean="0"/>
              <a:t>etails </a:t>
            </a:r>
            <a:r>
              <a:rPr lang="en-US" dirty="0"/>
              <a:t>in NY</a:t>
            </a:r>
            <a:r>
              <a:rPr lang="en-US" dirty="0" smtClean="0"/>
              <a:t>…</a:t>
            </a:r>
            <a:endParaRPr lang="en-US" dirty="0"/>
          </a:p>
        </p:txBody>
      </p:sp>
      <p:sp>
        <p:nvSpPr>
          <p:cNvPr id="3" name="Content Placeholder 2"/>
          <p:cNvSpPr>
            <a:spLocks noGrp="1"/>
          </p:cNvSpPr>
          <p:nvPr>
            <p:ph idx="1"/>
          </p:nvPr>
        </p:nvSpPr>
        <p:spPr>
          <a:xfrm>
            <a:off x="677334" y="1611895"/>
            <a:ext cx="7360677" cy="4727945"/>
          </a:xfrm>
        </p:spPr>
        <p:txBody>
          <a:bodyPr>
            <a:normAutofit fontScale="92500" lnSpcReduction="20000"/>
          </a:bodyPr>
          <a:lstStyle/>
          <a:p>
            <a:pPr>
              <a:buFont typeface="Wingdings" panose="05000000000000000000" pitchFamily="2" charset="2"/>
              <a:buChar char="§"/>
            </a:pPr>
            <a:r>
              <a:rPr lang="en-US" dirty="0"/>
              <a:t>Utilities will fill the role of DSP and will be paid by ratepayers to develop and run the market as well as to create an online portal for customers to shop for distributed energy resources</a:t>
            </a:r>
          </a:p>
          <a:p>
            <a:pPr>
              <a:buFont typeface="Wingdings" panose="05000000000000000000" pitchFamily="2" charset="2"/>
              <a:buChar char="§"/>
            </a:pPr>
            <a:endParaRPr lang="en-US" dirty="0"/>
          </a:p>
          <a:p>
            <a:pPr>
              <a:buFont typeface="Wingdings" panose="05000000000000000000" pitchFamily="2" charset="2"/>
              <a:buChar char="§"/>
            </a:pPr>
            <a:r>
              <a:rPr lang="en-US" dirty="0"/>
              <a:t>Utilities will also be rewarded for meeting various public policy goals: reducing peak demand, improving energy efficiency, providing better affordability, and accelerating the interconnection or renewables to the grid.</a:t>
            </a:r>
          </a:p>
          <a:p>
            <a:pPr>
              <a:buFont typeface="Wingdings" panose="05000000000000000000" pitchFamily="2" charset="2"/>
              <a:buChar char="§"/>
            </a:pPr>
            <a:endParaRPr lang="en-US" dirty="0"/>
          </a:p>
          <a:p>
            <a:pPr>
              <a:buFont typeface="Wingdings" panose="05000000000000000000" pitchFamily="2" charset="2"/>
              <a:buChar char="§"/>
            </a:pPr>
            <a:r>
              <a:rPr lang="en-US" dirty="0"/>
              <a:t>Utilities, in most cases, will not own distributed energy resources, but this does not mean that those resources will be owned by local communities or local individuals. They are likely to be owned and controlled by other private, for-profit corporations.</a:t>
            </a:r>
          </a:p>
          <a:p>
            <a:pPr>
              <a:buFont typeface="Wingdings" panose="05000000000000000000" pitchFamily="2" charset="2"/>
              <a:buChar char="§"/>
            </a:pPr>
            <a:endParaRPr lang="en-US" dirty="0"/>
          </a:p>
          <a:p>
            <a:pPr>
              <a:buFont typeface="Wingdings" panose="05000000000000000000" pitchFamily="2" charset="2"/>
              <a:buChar char="§"/>
            </a:pPr>
            <a:r>
              <a:rPr lang="en-US" dirty="0"/>
              <a:t>Distributed energy resources be valued for their contributions to grid efficiency, reducing peak, and displacing carbon emissions. They will not necessarily be valued for their contributions to public health, the local economy or other social and environmental benefits</a:t>
            </a:r>
            <a:r>
              <a:rPr lang="en-US" dirty="0" smtClean="0"/>
              <a:t>.</a:t>
            </a:r>
            <a:endParaRPr lang="en-US" dirty="0"/>
          </a:p>
        </p:txBody>
      </p:sp>
      <p:sp>
        <p:nvSpPr>
          <p:cNvPr id="4" name="Title 3"/>
          <p:cNvSpPr txBox="1">
            <a:spLocks/>
          </p:cNvSpPr>
          <p:nvPr/>
        </p:nvSpPr>
        <p:spPr>
          <a:xfrm>
            <a:off x="5176315" y="1044846"/>
            <a:ext cx="4259858" cy="70236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000" dirty="0"/>
          </a:p>
        </p:txBody>
      </p:sp>
    </p:spTree>
    <p:extLst>
      <p:ext uri="{BB962C8B-B14F-4D97-AF65-F5344CB8AC3E}">
        <p14:creationId xmlns:p14="http://schemas.microsoft.com/office/powerpoint/2010/main" val="32421864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8|11.1|3.6|4.7|11.3"/>
</p:tagLst>
</file>

<file path=ppt/tags/tag2.xml><?xml version="1.0" encoding="utf-8"?>
<p:tagLst xmlns:a="http://schemas.openxmlformats.org/drawingml/2006/main" xmlns:r="http://schemas.openxmlformats.org/officeDocument/2006/relationships" xmlns:p="http://schemas.openxmlformats.org/presentationml/2006/main">
  <p:tag name="TIMING" val="|11.6|17.1|34.1|38.5|43.7"/>
</p:tagLst>
</file>

<file path=ppt/tags/tag3.xml><?xml version="1.0" encoding="utf-8"?>
<p:tagLst xmlns:a="http://schemas.openxmlformats.org/drawingml/2006/main" xmlns:r="http://schemas.openxmlformats.org/officeDocument/2006/relationships" xmlns:p="http://schemas.openxmlformats.org/presentationml/2006/main">
  <p:tag name="TIMING" val="|16.5|59.8|5.7|3.6|1|16.4|1.5|2.2"/>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7799</TotalTime>
  <Words>697</Words>
  <Application>Microsoft Office PowerPoint</Application>
  <PresentationFormat>Custom</PresentationFormat>
  <Paragraphs>121</Paragraphs>
  <Slides>12</Slides>
  <Notes>8</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Facet</vt:lpstr>
      <vt:lpstr>Grid of the Future</vt:lpstr>
      <vt:lpstr>Today’s Electricity System</vt:lpstr>
      <vt:lpstr>A System in Transition</vt:lpstr>
      <vt:lpstr>Transition to Distributed Energy Resources</vt:lpstr>
      <vt:lpstr>Enabling and Encouraging Decentralization </vt:lpstr>
      <vt:lpstr>Key Questions</vt:lpstr>
      <vt:lpstr>Distributed System Platform (DSP) </vt:lpstr>
      <vt:lpstr>Grid of the Future Basic Elements  (As envisioned in New York)</vt:lpstr>
      <vt:lpstr>Some Emerging Details in NY…</vt:lpstr>
      <vt:lpstr>Opportunities for Local Ownership and Control</vt:lpstr>
      <vt:lpstr>Concerns and Challenges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REV R.E.A.L.</dc:title>
  <dc:creator>jessica azulay</dc:creator>
  <cp:lastModifiedBy>Tim Judson</cp:lastModifiedBy>
  <cp:revision>83</cp:revision>
  <dcterms:created xsi:type="dcterms:W3CDTF">2015-10-27T20:58:41Z</dcterms:created>
  <dcterms:modified xsi:type="dcterms:W3CDTF">2015-12-01T14:41:03Z</dcterms:modified>
</cp:coreProperties>
</file>